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5"/>
  </p:notesMasterIdLst>
  <p:sldIdLst>
    <p:sldId id="289" r:id="rId2"/>
    <p:sldId id="273" r:id="rId3"/>
    <p:sldId id="259" r:id="rId4"/>
    <p:sldId id="274" r:id="rId5"/>
    <p:sldId id="284" r:id="rId6"/>
    <p:sldId id="260" r:id="rId7"/>
    <p:sldId id="262" r:id="rId8"/>
    <p:sldId id="265" r:id="rId9"/>
    <p:sldId id="288" r:id="rId10"/>
    <p:sldId id="263" r:id="rId11"/>
    <p:sldId id="283" r:id="rId12"/>
    <p:sldId id="275" r:id="rId13"/>
    <p:sldId id="268" r:id="rId14"/>
    <p:sldId id="276" r:id="rId15"/>
    <p:sldId id="280" r:id="rId16"/>
    <p:sldId id="278" r:id="rId17"/>
    <p:sldId id="281" r:id="rId18"/>
    <p:sldId id="279" r:id="rId19"/>
    <p:sldId id="270" r:id="rId20"/>
    <p:sldId id="282" r:id="rId21"/>
    <p:sldId id="285" r:id="rId22"/>
    <p:sldId id="271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836F-3561-4ED7-8ACD-922B876AB523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9D795-85CC-4163-BFA3-F07E97BAA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HARWOOD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32F6-689B-452B-9124-2DAA6A5D2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HARWOOD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32F6-689B-452B-9124-2DAA6A5D2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HARWOOD IN 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32F6-689B-452B-9124-2DAA6A5D2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9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9D795-85CC-4163-BFA3-F07E97BAAE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HARWOOD IN 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32F6-689B-452B-9124-2DAA6A5D2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9D795-85CC-4163-BFA3-F07E97BAAE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6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9D795-85CC-4163-BFA3-F07E97BAAE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9D795-85CC-4163-BFA3-F07E97BAAE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6FAC0E3-8B4E-47B6-8C9D-8F0E959B4F88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06CEB7-402D-40D3-B4BE-8BC352D084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la.adobeconnect.com/_a1087453682/p7mf7ufp0x9/?launcher=false&amp;fcsContent=true&amp;pbMode=normal" TargetMode="External"/><Relationship Id="rId2" Type="http://schemas.openxmlformats.org/officeDocument/2006/relationships/hyperlink" Target="http://www.ala.org/transforminglibraries/libraries-transforming-communit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raryvision.org/download_action_guide" TargetMode="External"/><Relationship Id="rId5" Type="http://schemas.openxmlformats.org/officeDocument/2006/relationships/hyperlink" Target="http://www.libraryvision.org/the_report" TargetMode="External"/><Relationship Id="rId4" Type="http://schemas.openxmlformats.org/officeDocument/2006/relationships/hyperlink" Target="http://www.ala.org/transforminglibraries/sites/ala.org.transforminglibraries/files/content/LTC%20digital%20workbook%206-12-15-incl%20new%20tools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a.org/transforminglibraries/libraries-transforming-communities/cohort#Suffolk" TargetMode="External"/><Relationship Id="rId3" Type="http://schemas.openxmlformats.org/officeDocument/2006/relationships/hyperlink" Target="http://www.ala.org/transforminglibraries/libraries-transforming-communities/cohort#Springfield" TargetMode="External"/><Relationship Id="rId7" Type="http://schemas.openxmlformats.org/officeDocument/2006/relationships/hyperlink" Target="http://www.ala.org/transforminglibraries/libraries-transforming-communities/cohort#Spokane" TargetMode="External"/><Relationship Id="rId2" Type="http://schemas.openxmlformats.org/officeDocument/2006/relationships/hyperlink" Target="http://www.ala.org/transforminglibraries/libraries-transforming-communities/cohort#Red Ho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a.org/transforminglibraries/libraries-transforming-communities/cohort#Knox County" TargetMode="External"/><Relationship Id="rId11" Type="http://schemas.openxmlformats.org/officeDocument/2006/relationships/hyperlink" Target="http://www.ala.org/transforminglibraries/libraries-transforming-communities/cohort#Los Angeles" TargetMode="External"/><Relationship Id="rId5" Type="http://schemas.openxmlformats.org/officeDocument/2006/relationships/hyperlink" Target="http://www.ala.org/transforminglibraries/libraries-transforming-communities/cohort#Tuscaloosa" TargetMode="External"/><Relationship Id="rId10" Type="http://schemas.openxmlformats.org/officeDocument/2006/relationships/hyperlink" Target="http://www.ala.org/transforminglibraries/libraries-transforming-communities/cohort#Hartford" TargetMode="External"/><Relationship Id="rId4" Type="http://schemas.openxmlformats.org/officeDocument/2006/relationships/hyperlink" Target="http://www.ala.org/transforminglibraries/libraries-transforming-communities/cohort#Columbus" TargetMode="External"/><Relationship Id="rId9" Type="http://schemas.openxmlformats.org/officeDocument/2006/relationships/hyperlink" Target="http://www.ala.org/transforminglibraries/libraries-transforming-communities/cohort#San Jos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A2CD-FC6E-4DE1-BCCD-153B0AFB8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Everyone a Partner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1C9D0-8A79-4312-9D18-F717B8B87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Reinvigorating CE through (re)new(</a:t>
            </a:r>
            <a:r>
              <a:rPr lang="en-US" dirty="0" err="1"/>
              <a:t>ed</a:t>
            </a:r>
            <a:r>
              <a:rPr lang="en-US" dirty="0"/>
              <a:t>) staff and community partnerships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77C8D-B946-4B57-8626-55B42CF00579}"/>
              </a:ext>
            </a:extLst>
          </p:cNvPr>
          <p:cNvSpPr txBox="1"/>
          <p:nvPr/>
        </p:nvSpPr>
        <p:spPr>
          <a:xfrm>
            <a:off x="3643604" y="5410200"/>
            <a:ext cx="5119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Cindy </a:t>
            </a:r>
            <a:r>
              <a:rPr lang="en-US" dirty="0" err="1"/>
              <a:t>Fesemyer</a:t>
            </a:r>
            <a:endParaRPr lang="en-US" dirty="0"/>
          </a:p>
          <a:p>
            <a:pPr algn="r"/>
            <a:r>
              <a:rPr lang="en-US" dirty="0"/>
              <a:t>Director, Columbus (WI) Public Library</a:t>
            </a:r>
          </a:p>
          <a:p>
            <a:pPr algn="r"/>
            <a:r>
              <a:rPr lang="en-US" dirty="0" err="1"/>
              <a:t>Assoc</a:t>
            </a:r>
            <a:r>
              <a:rPr lang="en-US" dirty="0"/>
              <a:t> Lecturer &amp; CE Instructor, UW Madison </a:t>
            </a:r>
            <a:r>
              <a:rPr lang="en-US" dirty="0" err="1"/>
              <a:t>iSchool</a:t>
            </a:r>
            <a:endParaRPr lang="en-US" dirty="0"/>
          </a:p>
          <a:p>
            <a:pPr algn="r"/>
            <a:r>
              <a:rPr lang="en-US" dirty="0"/>
              <a:t>Trustee, Madison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310501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Identify Library Assets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9725"/>
            <a:ext cx="6076950" cy="4562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181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25428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dirty="0"/>
              <a:t>The Library Sweet Spot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7732"/>
            <a:ext cx="6553200" cy="3649677"/>
          </a:xfrm>
        </p:spPr>
      </p:pic>
      <p:sp>
        <p:nvSpPr>
          <p:cNvPr id="3" name="Oval 2"/>
          <p:cNvSpPr/>
          <p:nvPr/>
        </p:nvSpPr>
        <p:spPr>
          <a:xfrm>
            <a:off x="3208457" y="4054375"/>
            <a:ext cx="2667000" cy="2514600"/>
          </a:xfrm>
          <a:prstGeom prst="ellipse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90659" y="5334849"/>
            <a:ext cx="1676400" cy="707886"/>
          </a:xfrm>
          <a:prstGeom prst="rect">
            <a:avLst/>
          </a:prstGeom>
          <a:solidFill>
            <a:srgbClr val="FF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Library Capabilities</a:t>
            </a:r>
          </a:p>
        </p:txBody>
      </p:sp>
      <p:sp>
        <p:nvSpPr>
          <p:cNvPr id="6" name="Explosion 2 5"/>
          <p:cNvSpPr/>
          <p:nvPr/>
        </p:nvSpPr>
        <p:spPr>
          <a:xfrm rot="764519">
            <a:off x="804436" y="4894336"/>
            <a:ext cx="2810374" cy="2060101"/>
          </a:xfrm>
          <a:prstGeom prst="irregularSeal2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1357" y="156178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2059" y="5353044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LIBRARY SWEET SPOT</a:t>
            </a:r>
          </a:p>
        </p:txBody>
      </p:sp>
      <p:sp>
        <p:nvSpPr>
          <p:cNvPr id="9" name="Right Arrow 8"/>
          <p:cNvSpPr/>
          <p:nvPr/>
        </p:nvSpPr>
        <p:spPr>
          <a:xfrm rot="18992951">
            <a:off x="3062032" y="4965074"/>
            <a:ext cx="1495937" cy="14355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8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US" sz="4800" dirty="0"/>
              <a:t>What </a:t>
            </a:r>
            <a:r>
              <a:rPr lang="en-US" sz="4400" dirty="0"/>
              <a:t>we</a:t>
            </a:r>
            <a:r>
              <a:rPr lang="en-US" sz="4800" dirty="0"/>
              <a:t> heard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905000"/>
            <a:ext cx="4114800" cy="363500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Columbus wants a welcome and vibrant community for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talk about the lack of opportunity for boundary-crossing social interaction and a desire for civic pride.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1930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9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dirty="0"/>
              <a:t>What</a:t>
            </a:r>
            <a:r>
              <a:rPr lang="en-US" sz="4000" dirty="0"/>
              <a:t> we are doing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14600"/>
            <a:ext cx="4953000" cy="3296841"/>
          </a:xfrm>
        </p:spPr>
      </p:pic>
      <p:sp>
        <p:nvSpPr>
          <p:cNvPr id="5" name="TextBox 4"/>
          <p:cNvSpPr txBox="1"/>
          <p:nvPr/>
        </p:nvSpPr>
        <p:spPr>
          <a:xfrm>
            <a:off x="381000" y="1524000"/>
            <a:ext cx="861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Root for Columbus Action Potluck</a:t>
            </a:r>
          </a:p>
          <a:p>
            <a:r>
              <a:rPr lang="en-US" dirty="0"/>
              <a:t>This PROGRAM brings the combined resources of the library and the city to the table.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251" y="2667000"/>
            <a:ext cx="29033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Library as CONVENOR </a:t>
            </a:r>
          </a:p>
          <a:p>
            <a:endParaRPr lang="en-US" dirty="0"/>
          </a:p>
          <a:p>
            <a:r>
              <a:rPr lang="en-US" dirty="0"/>
              <a:t>Provides: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Meeting space in town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Assistance in creating the agenda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Trained facilitators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Accountability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Communication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5943600"/>
            <a:ext cx="6666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Library as AGENT OF CHANGE</a:t>
            </a:r>
          </a:p>
        </p:txBody>
      </p:sp>
    </p:spTree>
    <p:extLst>
      <p:ext uri="{BB962C8B-B14F-4D97-AF65-F5344CB8AC3E}">
        <p14:creationId xmlns:p14="http://schemas.microsoft.com/office/powerpoint/2010/main" val="39317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for Columbus PROJECTS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2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0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What we heard</a:t>
            </a:r>
            <a:br>
              <a:rPr lang="en-US" sz="48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2133600" cy="33688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2308427"/>
            <a:ext cx="426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Columbus wants a viable and walkable downtown.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We knew the Chamber of Commerce and Columbus Downtown Development Corp. (CDDC)  didn’t always get along.</a:t>
            </a:r>
          </a:p>
        </p:txBody>
      </p:sp>
    </p:spTree>
    <p:extLst>
      <p:ext uri="{BB962C8B-B14F-4D97-AF65-F5344CB8AC3E}">
        <p14:creationId xmlns:p14="http://schemas.microsoft.com/office/powerpoint/2010/main" val="350266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36" y="347471"/>
            <a:ext cx="8229600" cy="1252728"/>
          </a:xfrm>
        </p:spPr>
        <p:txBody>
          <a:bodyPr>
            <a:noAutofit/>
          </a:bodyPr>
          <a:lstStyle/>
          <a:p>
            <a:pPr algn="r"/>
            <a:r>
              <a:rPr lang="en-US" sz="4400" dirty="0"/>
              <a:t>What we are doing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8056" y="1913206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James Street Reconstruction:</a:t>
            </a:r>
          </a:p>
          <a:p>
            <a:r>
              <a:rPr lang="en-US" sz="3200" dirty="0"/>
              <a:t>We’re in it Together!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561236"/>
            <a:ext cx="36393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1900" dirty="0"/>
              <a:t>PARTNERS with other organizations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1900" dirty="0"/>
              <a:t>CONVENES gatherings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1900" dirty="0"/>
              <a:t>COMMUNICATES throughout the process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1900" dirty="0"/>
              <a:t>Helps raise up LEADERS in the business community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693017"/>
              </p:ext>
            </p:extLst>
          </p:nvPr>
        </p:nvGraphicFramePr>
        <p:xfrm>
          <a:off x="5075616" y="1600199"/>
          <a:ext cx="3844355" cy="497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5829138" imgH="7543648" progId="AcroExch.Document.DC">
                  <p:embed/>
                </p:oleObj>
              </mc:Choice>
              <mc:Fallback>
                <p:oleObj name="Acrobat Document" r:id="rId3" imgW="5829138" imgH="7543648" progId="AcroExch.Document.DC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5616" y="1600199"/>
                        <a:ext cx="3844355" cy="4975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03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723900" y="190309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/>
              <a:t>What we are doing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/>
              <a:t>hat we are doing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1231" y="97536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400" dirty="0"/>
              <a:t>What we are doing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231" y="1941295"/>
            <a:ext cx="5028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2016 Holiday Train Warm Up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231" y="2733675"/>
            <a:ext cx="31663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COLLABORATE ON CHANGE Partners: Library, Columbus Recreation, Chamber of Commerce, CDDC, City Tourism Committee, local businesses, fire &amp; police, schools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66905"/>
            <a:ext cx="47625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5" y="381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What we heard</a:t>
            </a:r>
            <a:br>
              <a:rPr lang="en-US" sz="4800" dirty="0"/>
            </a:b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212344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1828800"/>
            <a:ext cx="411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Columbus wants more opportunities for diverse social interaction,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And more stuff to do for kids and teens.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They say an organized space for interaction with help achieve that aspiration.</a:t>
            </a:r>
          </a:p>
        </p:txBody>
      </p:sp>
    </p:spTree>
    <p:extLst>
      <p:ext uri="{BB962C8B-B14F-4D97-AF65-F5344CB8AC3E}">
        <p14:creationId xmlns:p14="http://schemas.microsoft.com/office/powerpoint/2010/main" val="552215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dirty="0"/>
              <a:t>What we are doing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14565"/>
            <a:ext cx="8229600" cy="11430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800" dirty="0">
                <a:solidFill>
                  <a:schemeClr val="tx1"/>
                </a:solidFill>
              </a:rPr>
              <a:t>Strategic Plan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112" y="2533471"/>
            <a:ext cx="781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MISSION:  The Columbus Public Library promotes a vibrant &amp; welcoming community by connecting people, information &amp; ideas to enhance the regional quality of life.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219200" y="4114800"/>
            <a:ext cx="7801342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Communication </a:t>
            </a:r>
          </a:p>
          <a:p>
            <a:pPr lvl="1"/>
            <a:r>
              <a:rPr lang="en-US" dirty="0"/>
              <a:t>Be a communication conduit for the whole community</a:t>
            </a:r>
          </a:p>
          <a:p>
            <a:pPr lvl="1"/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Programming </a:t>
            </a:r>
          </a:p>
          <a:p>
            <a:pPr lvl="1"/>
            <a:r>
              <a:rPr lang="en-US" dirty="0"/>
              <a:t>Give ‘</a:t>
            </a:r>
            <a:r>
              <a:rPr lang="en-US" dirty="0" err="1"/>
              <a:t>em</a:t>
            </a:r>
            <a:r>
              <a:rPr lang="en-US" dirty="0"/>
              <a:t> what they want, what they really, really want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Welcoming environment </a:t>
            </a:r>
          </a:p>
          <a:p>
            <a:pPr lvl="1"/>
            <a:r>
              <a:rPr lang="en-US" dirty="0"/>
              <a:t>Create it and maintain it</a:t>
            </a:r>
          </a:p>
          <a:p>
            <a:pPr lvl="1"/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Physical space</a:t>
            </a:r>
          </a:p>
          <a:p>
            <a:pPr lvl="1"/>
            <a:r>
              <a:rPr lang="en-US" dirty="0"/>
              <a:t>Get more!</a:t>
            </a:r>
          </a:p>
          <a:p>
            <a:pPr lvl="2"/>
            <a:r>
              <a:rPr lang="en-US" dirty="0"/>
              <a:t>Multi-use space: Will be explored with potential community partners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400" y="396921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6031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Columbus Public Library, Wisconsin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4" b="15462"/>
          <a:stretch/>
        </p:blipFill>
        <p:spPr>
          <a:xfrm>
            <a:off x="5524370" y="1524000"/>
            <a:ext cx="2971800" cy="1560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9" y="1794087"/>
            <a:ext cx="2251502" cy="1767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0259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Tradition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1447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Innovation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690467"/>
            <a:ext cx="1795463" cy="1795463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97" y="2772370"/>
            <a:ext cx="3810000" cy="2857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0619115">
            <a:off x="6096000" y="5029200"/>
            <a:ext cx="2738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Girl</a:t>
            </a:r>
          </a:p>
        </p:txBody>
      </p:sp>
    </p:spTree>
    <p:extLst>
      <p:ext uri="{BB962C8B-B14F-4D97-AF65-F5344CB8AC3E}">
        <p14:creationId xmlns:p14="http://schemas.microsoft.com/office/powerpoint/2010/main" val="27558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781800" cy="5086351"/>
          </a:xfr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/>
              <a:t>What we are doing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/>
              <a:t>hat we are doing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1231" y="97536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400"/>
              <a:t>What we are doing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1733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2E6C-0D45-4622-B42A-3A294A75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What we are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2272F-5D0C-47E7-AB35-10BB8B79B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3200400"/>
          </a:xfrm>
        </p:spPr>
        <p:txBody>
          <a:bodyPr>
            <a:normAutofit fontScale="92500"/>
          </a:bodyPr>
          <a:lstStyle/>
          <a:p>
            <a:r>
              <a:rPr lang="en-US" dirty="0"/>
              <a:t>Municipal </a:t>
            </a:r>
            <a:r>
              <a:rPr lang="en-US" dirty="0" err="1"/>
              <a:t>electeds</a:t>
            </a:r>
            <a:r>
              <a:rPr lang="en-US" dirty="0"/>
              <a:t> and administrative staff want a plan for growth before committing to a library expansion, but they don’t know how to start</a:t>
            </a:r>
          </a:p>
          <a:p>
            <a:r>
              <a:rPr lang="en-US" dirty="0"/>
              <a:t>Currently working with Mayor, City Council, and City Administrator to add $100,000 to 2018 Capital Improvement Plan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9D7C6-B071-44D3-8DC7-92073A5C6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9" b="47330"/>
          <a:stretch/>
        </p:blipFill>
        <p:spPr>
          <a:xfrm>
            <a:off x="1295400" y="4876800"/>
            <a:ext cx="6400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1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620000" cy="11430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5257800" cy="397031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ALA’s Libraries Transforming Communities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a free, 60-minute webinar about how three libraries are using the "turning outward" approach: </a:t>
            </a:r>
            <a:r>
              <a:rPr lang="en-US" dirty="0">
                <a:hlinkClick r:id="rId3"/>
              </a:rPr>
              <a:t>"Go Out &amp; Play: Community Engagement through Turning Outward“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"A Step-by-Step Guide to 'Turning Outward' to Your Community“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Aspen Report: </a:t>
            </a:r>
            <a:r>
              <a:rPr lang="en-US" i="1" dirty="0">
                <a:hlinkClick r:id="rId5"/>
              </a:rPr>
              <a:t>Rising to the Challenge: Re-Envisioning Public Libraries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hlinkClick r:id="rId6"/>
              </a:rPr>
              <a:t>Action Guide for Re-Envisioning Your Public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78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DAD39-B675-4824-838D-FF5482770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5970"/>
          <a:stretch/>
        </p:blipFill>
        <p:spPr>
          <a:xfrm>
            <a:off x="0" y="0"/>
            <a:ext cx="9164472" cy="6019800"/>
          </a:xfrm>
        </p:spPr>
      </p:pic>
    </p:spTree>
    <p:extLst>
      <p:ext uri="{BB962C8B-B14F-4D97-AF65-F5344CB8AC3E}">
        <p14:creationId xmlns:p14="http://schemas.microsoft.com/office/powerpoint/2010/main" val="80334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8789" y="1604970"/>
            <a:ext cx="7848600" cy="1290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Columbus Story </a:t>
            </a:r>
          </a:p>
          <a:p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3600" dirty="0"/>
              <a:t>Libraries Transforming Communities, ALA, the Harwood Institute &amp;</a:t>
            </a:r>
          </a:p>
          <a:p>
            <a:r>
              <a:rPr lang="en-US" sz="3600" dirty="0"/>
              <a:t>the Aspen Action Guide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15765" r="2246"/>
          <a:stretch/>
        </p:blipFill>
        <p:spPr>
          <a:xfrm>
            <a:off x="4953000" y="3048000"/>
            <a:ext cx="3485958" cy="2440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916612" y="6134020"/>
            <a:ext cx="7310777" cy="571580"/>
            <a:chOff x="762000" y="5257800"/>
            <a:chExt cx="7310777" cy="5715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257800"/>
              <a:ext cx="2090928" cy="54864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823" y="5257800"/>
              <a:ext cx="4867954" cy="571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87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Harwood in Denver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669866"/>
              </p:ext>
            </p:extLst>
          </p:nvPr>
        </p:nvGraphicFramePr>
        <p:xfrm>
          <a:off x="1238250" y="2293302"/>
          <a:ext cx="6667500" cy="3863340"/>
        </p:xfrm>
        <a:graphic>
          <a:graphicData uri="http://schemas.openxmlformats.org/drawingml/2006/table">
            <a:tbl>
              <a:tblPr/>
              <a:tblGrid>
                <a:gridCol w="333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Libraries Transforming Communities cohort libraries:</a:t>
                      </a:r>
                      <a:endParaRPr lang="en-US" sz="1800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8099"/>
                          </a:solidFill>
                          <a:effectLst/>
                          <a:hlinkClick r:id="rId2"/>
                        </a:rPr>
                        <a:t>Red Hook (N.Y) Public Library (pop: 1,900)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8099"/>
                          </a:solidFill>
                          <a:effectLst/>
                          <a:hlinkClick r:id="rId3"/>
                        </a:rPr>
                        <a:t>Springfield (Mass). Public Library (pop: 153,000)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8099"/>
                          </a:solidFill>
                          <a:effectLst/>
                          <a:hlinkClick r:id="rId4"/>
                        </a:rPr>
                        <a:t>Columbus (Wis.) Public Library (pop: 5,000)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8099"/>
                          </a:solidFill>
                          <a:effectLst/>
                          <a:hlinkClick r:id="rId5"/>
                        </a:rPr>
                        <a:t>Tuscaloosa (Ala.) Public Library (pop:195,000)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8099"/>
                          </a:solidFill>
                          <a:effectLst/>
                          <a:hlinkClick r:id="rId6"/>
                        </a:rPr>
                        <a:t>Knox County (Ind.) Public Library (pop: 33,900)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8099"/>
                          </a:solidFill>
                          <a:effectLst/>
                          <a:hlinkClick r:id="rId7"/>
                        </a:rPr>
                        <a:t>Spokane County (Wash.) Library District (pop: 255,000)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8099"/>
                          </a:solidFill>
                          <a:effectLst/>
                          <a:hlinkClick r:id="rId8"/>
                        </a:rPr>
                        <a:t>Suffolk (Va.) Public Library (pop: 85,000)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8099"/>
                          </a:solidFill>
                          <a:effectLst/>
                          <a:hlinkClick r:id="rId9"/>
                        </a:rPr>
                        <a:t>San Jose (Calif.) Public Library (pop: 980,000)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28099"/>
                          </a:solidFill>
                          <a:effectLst/>
                          <a:hlinkClick r:id="rId10"/>
                        </a:rPr>
                        <a:t>Hartford (Conn.) Public Library (pop: 125,000)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8099"/>
                          </a:solidFill>
                          <a:effectLst/>
                          <a:hlinkClick r:id="rId11"/>
                        </a:rPr>
                        <a:t>Los Angeles (Calif.) Public Library (pop: 3.8 million)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43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752600"/>
            <a:ext cx="8229600" cy="52784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/>
              <a:t>LTC was a grant initiative of the American Library Association (ended Dec. 1, 2015)</a:t>
            </a:r>
          </a:p>
          <a:p>
            <a:pPr>
              <a:defRPr/>
            </a:pPr>
            <a:r>
              <a:rPr lang="en-US" altLang="en-US" sz="2400" dirty="0"/>
              <a:t>In partnership with nonprofit Harwood Institute for Public Innovation</a:t>
            </a:r>
          </a:p>
          <a:p>
            <a:pPr>
              <a:defRPr/>
            </a:pPr>
            <a:r>
              <a:rPr lang="en-US" altLang="en-US" sz="2400" dirty="0"/>
              <a:t>Funded by the Bill &amp; Melinda Gates Foundation</a:t>
            </a:r>
          </a:p>
          <a:p>
            <a:pPr>
              <a:defRPr/>
            </a:pPr>
            <a:r>
              <a:rPr lang="en-US" altLang="en-US" sz="2400" dirty="0"/>
              <a:t>Sought to </a:t>
            </a:r>
            <a:r>
              <a:rPr lang="en-US" altLang="en-US" sz="2400" b="1" dirty="0"/>
              <a:t>strengthen libraries’ roles as core community leaders and change agents</a:t>
            </a:r>
            <a:r>
              <a:rPr lang="en-US" altLang="en-US" sz="2400" dirty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/>
          </a:p>
          <a:p>
            <a:pPr marL="0" indent="0">
              <a:buFont typeface="Arial" charset="0"/>
              <a:buNone/>
              <a:defRPr/>
            </a:pPr>
            <a:endParaRPr lang="en-US" altLang="en-US" dirty="0"/>
          </a:p>
          <a:p>
            <a:pPr marL="0" indent="0">
              <a:buFont typeface="Arial" charset="0"/>
              <a:buNone/>
              <a:defRPr/>
            </a:pPr>
            <a:endParaRPr lang="en-US" altLang="en-US" dirty="0"/>
          </a:p>
          <a:p>
            <a:pPr marL="1371600" lvl="3" indent="0">
              <a:buFont typeface="Arial" charset="0"/>
              <a:buNone/>
              <a:defRPr/>
            </a:pPr>
            <a:endParaRPr lang="en-US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55448"/>
            <a:ext cx="83820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Libraries Transforming Communities</a:t>
            </a:r>
          </a:p>
        </p:txBody>
      </p:sp>
    </p:spTree>
    <p:extLst>
      <p:ext uri="{BB962C8B-B14F-4D97-AF65-F5344CB8AC3E}">
        <p14:creationId xmlns:p14="http://schemas.microsoft.com/office/powerpoint/2010/main" val="8720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143000"/>
          </a:xfrm>
        </p:spPr>
        <p:txBody>
          <a:bodyPr/>
          <a:lstStyle/>
          <a:p>
            <a:r>
              <a:rPr lang="en-US" dirty="0"/>
              <a:t>turn outward {verb}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800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The act of seeing and hearing those in the community and acting with intentionality to create change;</a:t>
            </a:r>
          </a:p>
          <a:p>
            <a:pPr marL="514350" indent="-514350">
              <a:buAutoNum type="arabicPeriod"/>
            </a:pPr>
            <a:r>
              <a:rPr lang="en-US" dirty="0"/>
              <a:t>A reorientation toward the public; a posture;</a:t>
            </a:r>
          </a:p>
          <a:p>
            <a:pPr marL="514350" indent="-514350">
              <a:buAutoNum type="arabicPeriod"/>
            </a:pPr>
            <a:r>
              <a:rPr lang="en-US" dirty="0"/>
              <a:t>A framework for making choices about public life.</a:t>
            </a:r>
          </a:p>
        </p:txBody>
      </p:sp>
    </p:spTree>
    <p:extLst>
      <p:ext uri="{BB962C8B-B14F-4D97-AF65-F5344CB8AC3E}">
        <p14:creationId xmlns:p14="http://schemas.microsoft.com/office/powerpoint/2010/main" val="185625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68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Community Aspirations: What’s your </a:t>
            </a:r>
            <a:r>
              <a:rPr lang="en-US" dirty="0" err="1"/>
              <a:t>fave</a:t>
            </a:r>
            <a:r>
              <a:rPr lang="en-US" dirty="0"/>
              <a:t> Harwood tool?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/>
              <a:t>ASK Exercise</a:t>
            </a:r>
          </a:p>
          <a:p>
            <a:r>
              <a:rPr lang="en-US" dirty="0"/>
              <a:t>Aspirations Exercise</a:t>
            </a:r>
          </a:p>
          <a:p>
            <a:r>
              <a:rPr lang="en-US" dirty="0"/>
              <a:t>Turn Outward Quiz</a:t>
            </a:r>
          </a:p>
          <a:p>
            <a:r>
              <a:rPr lang="en-US" dirty="0"/>
              <a:t>Community Conversations</a:t>
            </a:r>
          </a:p>
        </p:txBody>
      </p:sp>
    </p:spTree>
    <p:extLst>
      <p:ext uri="{BB962C8B-B14F-4D97-AF65-F5344CB8AC3E}">
        <p14:creationId xmlns:p14="http://schemas.microsoft.com/office/powerpoint/2010/main" val="399221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49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Identify Community Capacity for Change:</a:t>
            </a:r>
            <a:br>
              <a:rPr lang="en-US" sz="3600" dirty="0"/>
            </a:br>
            <a:r>
              <a:rPr lang="en-US" sz="3600" dirty="0"/>
              <a:t>My </a:t>
            </a:r>
            <a:r>
              <a:rPr lang="en-US" sz="3600" dirty="0" err="1"/>
              <a:t>fave</a:t>
            </a:r>
            <a:r>
              <a:rPr lang="en-US" sz="3600" dirty="0"/>
              <a:t> tool</a:t>
            </a: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21221" r="3491" b="2739"/>
          <a:stretch/>
        </p:blipFill>
        <p:spPr>
          <a:xfrm>
            <a:off x="1219200" y="1523999"/>
            <a:ext cx="6172200" cy="5210299"/>
          </a:xfrm>
        </p:spPr>
      </p:pic>
    </p:spTree>
    <p:extLst>
      <p:ext uri="{BB962C8B-B14F-4D97-AF65-F5344CB8AC3E}">
        <p14:creationId xmlns:p14="http://schemas.microsoft.com/office/powerpoint/2010/main" val="365994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dirty="0"/>
              <a:t>The Sweet Spot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65323"/>
            <a:ext cx="6553200" cy="3649677"/>
          </a:xfrm>
        </p:spPr>
      </p:pic>
    </p:spTree>
    <p:extLst>
      <p:ext uri="{BB962C8B-B14F-4D97-AF65-F5344CB8AC3E}">
        <p14:creationId xmlns:p14="http://schemas.microsoft.com/office/powerpoint/2010/main" val="2187639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320</TotalTime>
  <Words>738</Words>
  <Application>Microsoft Office PowerPoint</Application>
  <PresentationFormat>On-screen Show (4:3)</PresentationFormat>
  <Paragraphs>144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Arabic Typesetting</vt:lpstr>
      <vt:lpstr>Arial</vt:lpstr>
      <vt:lpstr>Arial Rounded MT Bold</vt:lpstr>
      <vt:lpstr>Calibri</vt:lpstr>
      <vt:lpstr>Corbel</vt:lpstr>
      <vt:lpstr>Wingdings</vt:lpstr>
      <vt:lpstr>Wingdings 2</vt:lpstr>
      <vt:lpstr>Wingdings 3</vt:lpstr>
      <vt:lpstr>Module</vt:lpstr>
      <vt:lpstr>Acrobat Document</vt:lpstr>
      <vt:lpstr>Everyone a Partner</vt:lpstr>
      <vt:lpstr>Columbus Public Library, Wisconsin</vt:lpstr>
      <vt:lpstr>PowerPoint Presentation</vt:lpstr>
      <vt:lpstr>Harwood in Denver</vt:lpstr>
      <vt:lpstr>Libraries Transforming Communities</vt:lpstr>
      <vt:lpstr>turn outward {verb}</vt:lpstr>
      <vt:lpstr>Identify Community Aspirations: What’s your fave Harwood tool?</vt:lpstr>
      <vt:lpstr>Identify Community Capacity for Change: My fave tool</vt:lpstr>
      <vt:lpstr>The Sweet Spot</vt:lpstr>
      <vt:lpstr>Identify Library Assets</vt:lpstr>
      <vt:lpstr>The Library Sweet Spot</vt:lpstr>
      <vt:lpstr>What we heard</vt:lpstr>
      <vt:lpstr>What we are doing</vt:lpstr>
      <vt:lpstr>Root for Columbus PROJECTS</vt:lpstr>
      <vt:lpstr>What we heard </vt:lpstr>
      <vt:lpstr>What we are doing </vt:lpstr>
      <vt:lpstr>What we are doing</vt:lpstr>
      <vt:lpstr>What we heard </vt:lpstr>
      <vt:lpstr>What we are doing</vt:lpstr>
      <vt:lpstr>What we are doing</vt:lpstr>
      <vt:lpstr>What we are doing</vt:lpstr>
      <vt:lpstr>Resources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</dc:title>
  <dc:creator>Anony Mouse</dc:creator>
  <cp:lastModifiedBy>Ferrett, Rob</cp:lastModifiedBy>
  <cp:revision>36</cp:revision>
  <dcterms:created xsi:type="dcterms:W3CDTF">2015-07-11T17:20:42Z</dcterms:created>
  <dcterms:modified xsi:type="dcterms:W3CDTF">2017-09-25T02:07:18Z</dcterms:modified>
</cp:coreProperties>
</file>