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4" autoAdjust="0"/>
    <p:restoredTop sz="94660"/>
  </p:normalViewPr>
  <p:slideViewPr>
    <p:cSldViewPr snapToGrid="0">
      <p:cViewPr varScale="1">
        <p:scale>
          <a:sx n="85" d="100"/>
          <a:sy n="85" d="100"/>
        </p:scale>
        <p:origin x="774" y="78"/>
      </p:cViewPr>
      <p:guideLst/>
    </p:cSldViewPr>
  </p:slideViewPr>
  <p:notesTextViewPr>
    <p:cViewPr>
      <p:scale>
        <a:sx n="1" d="1"/>
        <a:sy n="1" d="1"/>
      </p:scale>
      <p:origin x="0" y="0"/>
    </p:cViewPr>
  </p:notesTextViewPr>
  <p:notesViewPr>
    <p:cSldViewPr snapToGrid="0">
      <p:cViewPr varScale="1">
        <p:scale>
          <a:sx n="65" d="100"/>
          <a:sy n="65" d="100"/>
        </p:scale>
        <p:origin x="33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F362C1-59D2-4C4B-9DEF-F62E3B62B1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857756-4A5C-4C51-97AA-5FE19125E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75798-161B-4036-88DF-DF427CB17285}" type="datetime1">
              <a:rPr lang="en-US" smtClean="0"/>
              <a:t>9/25/2017</a:t>
            </a:fld>
            <a:endParaRPr lang="en-US"/>
          </a:p>
        </p:txBody>
      </p:sp>
      <p:sp>
        <p:nvSpPr>
          <p:cNvPr id="4" name="Footer Placeholder 3">
            <a:extLst>
              <a:ext uri="{FF2B5EF4-FFF2-40B4-BE49-F238E27FC236}">
                <a16:creationId xmlns:a16="http://schemas.microsoft.com/office/drawing/2014/main" id="{F207233C-BE1F-4B39-8C1B-B9888B9B59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0D8E7E-98A8-4479-A5A3-608FB6554B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345F65-F62C-4BD5-83F6-D897007C4CB1}" type="slidenum">
              <a:rPr lang="en-US" smtClean="0"/>
              <a:t>‹#›</a:t>
            </a:fld>
            <a:endParaRPr lang="en-US"/>
          </a:p>
        </p:txBody>
      </p:sp>
    </p:spTree>
    <p:extLst>
      <p:ext uri="{BB962C8B-B14F-4D97-AF65-F5344CB8AC3E}">
        <p14:creationId xmlns:p14="http://schemas.microsoft.com/office/powerpoint/2010/main" val="24176370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6E4C8-44FF-4BE4-BCDD-E3C5B0EEB9DF}" type="datetime1">
              <a:rPr lang="en-US" smtClean="0"/>
              <a:t>9/25/2017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ADA22-9BCB-4799-9E72-B138406480EA}" type="slidenum">
              <a:rPr lang="en-US" smtClean="0"/>
              <a:t>‹#›</a:t>
            </a:fld>
            <a:endParaRPr lang="en-US"/>
          </a:p>
        </p:txBody>
      </p:sp>
    </p:spTree>
    <p:extLst>
      <p:ext uri="{BB962C8B-B14F-4D97-AF65-F5344CB8AC3E}">
        <p14:creationId xmlns:p14="http://schemas.microsoft.com/office/powerpoint/2010/main" val="40058266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much for attending my MCLS Community Engagement Reboot presentation.  I hope you will find the information interesting and worthwhile, and we will be sure to leave time for any questions you might have. My name is Scott Sandberg, Digital Scholarship and Adaptive Technologies Librarian at a urban regional campus of Indiana University, IU Northwest in Gary.  This session will focus</a:t>
            </a:r>
          </a:p>
          <a:p>
            <a:r>
              <a:rPr lang="en-US" dirty="0"/>
              <a:t> on community engagement activities by an academic library, activities coordinated within a broader university campus’ plan and activities relating to community engagement.  For the past 15 years, the Library, at IU Northwest, has supported, mostly with external funding, a service called the Northwest Indiana Center for Data and Analysis, or “Library Geographic  Data Center” for short.  The Geographic Data Center began fittingly with a 2 year startup internal grant from an Indiana University wide Strategic Directions initiative.  The Library proposed that startup funding be provided to create a Library service that would provide value added demographic data services to support various economic development and quality of life projects in Gary and Northwest Indiana.  The proposal stated that after initial startup support the Center would become largely self sustaining through external grants and contracts</a:t>
            </a:r>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a:t>
            </a:fld>
            <a:endParaRPr lang="en-US"/>
          </a:p>
        </p:txBody>
      </p:sp>
    </p:spTree>
    <p:extLst>
      <p:ext uri="{BB962C8B-B14F-4D97-AF65-F5344CB8AC3E}">
        <p14:creationId xmlns:p14="http://schemas.microsoft.com/office/powerpoint/2010/main" val="279461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Visualizing data in different manners has been a goal of the Data Center.  Geographic Information Systems technology gained usage through the 1990’s and was investigated as another method to visualize data.  Becoming familiar with the technology has been a valuable tool for the Data Center.  What is GIS?   Geographic Information Systems – A system to display, store, analyze, and manage information about objects on earth.  It is a combination of computer generated graphics and database – Data that includes a location can be visualized.  </a:t>
            </a:r>
          </a:p>
          <a:p>
            <a:r>
              <a:rPr lang="en-US" dirty="0"/>
              <a:t>In the mid to late 90’s, GIS technology began a transformation to a more user friendly interface.  Prior to this time the technology was limited to use by those with heavy duty computer programing skills.  Today it is a common presence.  Google Earth is a common GIS application that is used by the masses.  With a bit more training, using more sophisticated software such as ESRI ArcGIS provides a way to visualize common datasets such as census information.  </a:t>
            </a:r>
          </a:p>
          <a:p>
            <a:r>
              <a:rPr lang="en-US" dirty="0"/>
              <a:t>Partnerships have always been an important element in our success as it relates to GIS.  The Data Center began a partnership with the Northwest Indiana GIS Forum, first serving co-host and later, co-chairing the organization.   Bimonthly meetings are held drawing participants from Lake, Porter, LaPorte, Newton, St. Joseph.  The meetings are a good way to keep up to date with data that is being created in the region as well as providing networking possibilities.   Besides our regional GIS Users Group, the Data Center also participates with the Indiana Geographic Information Council (IGIC).  IGIC provides statewide coordination of Indiana GIS through dissemination of data and data products, education and outreach, adoption of standards, building partnerships and the online interactive mapping website, the </a:t>
            </a:r>
            <a:r>
              <a:rPr lang="en-US" dirty="0" err="1"/>
              <a:t>IndianaMap</a:t>
            </a:r>
            <a:r>
              <a:rPr lang="en-US" dirty="0"/>
              <a:t>.  Participation IGIC provides links to numerous resources at a higher level to the Northwest Indiana GIS Forum.</a:t>
            </a:r>
          </a:p>
          <a:p>
            <a:r>
              <a:rPr lang="en-US" dirty="0"/>
              <a:t>In an effort to promote GIS technology at Indiana University Northwest, a library computer lab was converted to a GIS lab.    Taking advantage of the academic lab licensing agreement between the software vendor and Indiana University ultimately created a fifteen seat computer lab.  Benefiting the community, our GIS lab provides free training to regional GIS professionals through the partnership of several organizations.   Sponsored through the NWI GIS Forum, the Hammond Sanitary District has supplied the certified trainer, IDEM furnishes the training materials and IUN provides the computer lab.  </a:t>
            </a:r>
          </a:p>
          <a:p>
            <a:r>
              <a:rPr lang="en-US" dirty="0"/>
              <a:t> Other GIS education and outreach activities have been administrated by the Data Center as a result of several successful grant opportunities.  Federal Grant dollars from the US EPA region 5 and the Federal Geographic Data Committee were used to teach local GIS personnel how to properly document data they create via geospatial metadata. Funding through the Lake Michigan Coastal Program designated for environmental resource education in the watershed was geared towards those with less familiarity of GIS as well as those with less available funding for purchasing pricy GIS resources.</a:t>
            </a:r>
          </a:p>
          <a:p>
            <a:r>
              <a:rPr lang="en-US" dirty="0"/>
              <a:t>The Data Center has also worked with the Geoscience Department to offer an intro to GIS college credit course for undergraduates.   The Schools of Public and Environmental Affairs and Business and Economics have also used the GIS lab for credit GIS courses. </a:t>
            </a:r>
          </a:p>
          <a:p>
            <a:r>
              <a:rPr lang="en-US" dirty="0"/>
              <a:t>GIS turned out to be an integral part of our project with </a:t>
            </a:r>
            <a:r>
              <a:rPr lang="en-US" dirty="0" err="1"/>
              <a:t>Geminus</a:t>
            </a:r>
            <a:r>
              <a:rPr lang="en-US" dirty="0"/>
              <a:t>.   Maps were created to visualize East Chicago demographics such as population change by census tract and community assets such as the locations of churches, schools and parks.  In addition, the city police department provided the locations of drug related crimes that were mapped for each year for the annual reports.  Crime mapping over the four year project indicated that drug related crime in a specific part of the city decreased over the time period.   It was noted that in this neighborhood a crime watch group had been initiated at the beginning of the project period.  As part of the outcomes for the project, it was stated that perhaps the decrease in neighborhood crime was a result of actions taken by the watch group.  Creating additional neighborhood crime watch groups within the city might be an avenue to pursue as a way to decrease drug related crime.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10</a:t>
            </a:fld>
            <a:endParaRPr lang="en-US"/>
          </a:p>
        </p:txBody>
      </p:sp>
    </p:spTree>
    <p:extLst>
      <p:ext uri="{BB962C8B-B14F-4D97-AF65-F5344CB8AC3E}">
        <p14:creationId xmlns:p14="http://schemas.microsoft.com/office/powerpoint/2010/main" val="272699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11</a:t>
            </a:fld>
            <a:endParaRPr lang="en-US"/>
          </a:p>
        </p:txBody>
      </p:sp>
    </p:spTree>
    <p:extLst>
      <p:ext uri="{BB962C8B-B14F-4D97-AF65-F5344CB8AC3E}">
        <p14:creationId xmlns:p14="http://schemas.microsoft.com/office/powerpoint/2010/main" val="22954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Foundation Center Cooperating Collection</a:t>
            </a:r>
            <a:r>
              <a:rPr lang="en-US" dirty="0"/>
              <a:t> which maintains the most comprehensive database on U.S. grant makers and their grants; issues a wide variety of print, electronic, and online information resources; conducts and publishes research on trends in foundation growth, giving, and practice; and offers an array of free and affordable educational programs.</a:t>
            </a:r>
          </a:p>
          <a:p>
            <a:r>
              <a:rPr lang="en-US" b="1" dirty="0"/>
              <a:t>The Foundation Center Online</a:t>
            </a:r>
            <a:r>
              <a:rPr lang="en-US" dirty="0"/>
              <a:t>: The most authoritative source of information on private philanthropy in the United States. </a:t>
            </a:r>
          </a:p>
          <a:p>
            <a:r>
              <a:rPr lang="en-US" b="1" dirty="0" err="1"/>
              <a:t>GrantsStation</a:t>
            </a:r>
            <a:r>
              <a:rPr lang="en-US" dirty="0"/>
              <a:t> to locate alternative funding sources for projects</a:t>
            </a:r>
          </a:p>
          <a:p>
            <a:r>
              <a:rPr lang="en-US" dirty="0"/>
              <a:t>And we </a:t>
            </a:r>
            <a:r>
              <a:rPr lang="en-US" b="1" dirty="0"/>
              <a:t>Provide Grant Seeking Assistance with NPI/</a:t>
            </a:r>
            <a:r>
              <a:rPr lang="en-US" b="1" dirty="0" err="1"/>
              <a:t>SouthShore</a:t>
            </a:r>
            <a:r>
              <a:rPr lang="en-US" b="1" dirty="0"/>
              <a:t> Grants</a:t>
            </a:r>
            <a:r>
              <a:rPr lang="en-US" dirty="0"/>
              <a:t>; dedicated to expanding the organizational capacity and fundraising skills of non-profit agencies serving children, families, and the disabled in Northwest Indiana.</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12</a:t>
            </a:fld>
            <a:endParaRPr lang="en-US"/>
          </a:p>
        </p:txBody>
      </p:sp>
    </p:spTree>
    <p:extLst>
      <p:ext uri="{BB962C8B-B14F-4D97-AF65-F5344CB8AC3E}">
        <p14:creationId xmlns:p14="http://schemas.microsoft.com/office/powerpoint/2010/main" val="1748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rely on government publications and the Lake County Central Law Library. In particular: </a:t>
            </a:r>
          </a:p>
          <a:p>
            <a:r>
              <a:rPr lang="en-US" b="1" dirty="0"/>
              <a:t>The Federal Depository Library System</a:t>
            </a:r>
            <a:r>
              <a:rPr lang="en-US" dirty="0"/>
              <a:t>; the purpose of which is to provide free and unrestricted access to government information to the public.</a:t>
            </a:r>
          </a:p>
          <a:p>
            <a:r>
              <a:rPr lang="en-US" dirty="0"/>
              <a:t> </a:t>
            </a:r>
          </a:p>
          <a:p>
            <a:r>
              <a:rPr lang="en-US" b="1" dirty="0"/>
              <a:t>The State of Indiana Government Information (</a:t>
            </a:r>
            <a:r>
              <a:rPr lang="en-US" b="1" dirty="0" err="1"/>
              <a:t>AccessIndiana</a:t>
            </a:r>
            <a:r>
              <a:rPr lang="en-US" b="1" dirty="0"/>
              <a:t>)</a:t>
            </a:r>
            <a:r>
              <a:rPr lang="en-US" dirty="0"/>
              <a:t> which provides an electronic gateway to Indiana state government services and information</a:t>
            </a:r>
          </a:p>
          <a:p>
            <a:r>
              <a:rPr lang="en-US" b="1" dirty="0"/>
              <a:t>The Indiana Networking for Documents and Information of Government Organizations (INDIGO)</a:t>
            </a:r>
            <a:r>
              <a:rPr lang="en-US" dirty="0"/>
              <a:t>: The purpose of which, among other things, is to provide a forum for discussion of problems and concerns, and for exchanging ideas by librarians working with government information</a:t>
            </a:r>
          </a:p>
          <a:p>
            <a:r>
              <a:rPr lang="en-US" b="1" dirty="0"/>
              <a:t>And, the Lake County Central Law Library (Cases, Legal Forms, and Pro Bono Referral) </a:t>
            </a:r>
            <a:r>
              <a:rPr lang="en-US" dirty="0"/>
              <a:t>which serves county and state employees; authorized legal practitioners and their staff; and the local community.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13</a:t>
            </a:fld>
            <a:endParaRPr lang="en-US"/>
          </a:p>
        </p:txBody>
      </p:sp>
    </p:spTree>
    <p:extLst>
      <p:ext uri="{BB962C8B-B14F-4D97-AF65-F5344CB8AC3E}">
        <p14:creationId xmlns:p14="http://schemas.microsoft.com/office/powerpoint/2010/main" val="164906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have enabled us to partner with various organizations in the community, including:</a:t>
            </a:r>
          </a:p>
          <a:p>
            <a:pPr lvl="0"/>
            <a:r>
              <a:rPr lang="en-US" dirty="0"/>
              <a:t>GEMINUS</a:t>
            </a:r>
          </a:p>
          <a:p>
            <a:pPr lvl="0"/>
            <a:r>
              <a:rPr lang="en-US" dirty="0"/>
              <a:t>The Boys and Girls Clubs of Northwest Indiana: </a:t>
            </a:r>
          </a:p>
          <a:p>
            <a:pPr lvl="0"/>
            <a:r>
              <a:rPr lang="en-US" dirty="0"/>
              <a:t>Gary CARE</a:t>
            </a:r>
          </a:p>
          <a:p>
            <a:pPr lvl="0"/>
            <a:r>
              <a:rPr lang="en-US" dirty="0"/>
              <a:t>The Hammond Sanitary District: partnered </a:t>
            </a:r>
            <a:r>
              <a:rPr lang="en-US" dirty="0" err="1"/>
              <a:t>gis</a:t>
            </a:r>
            <a:r>
              <a:rPr lang="en-US" dirty="0"/>
              <a:t> with the data center</a:t>
            </a:r>
          </a:p>
          <a:p>
            <a:pPr lvl="0"/>
            <a:r>
              <a:rPr lang="en-US" dirty="0"/>
              <a:t>The Indiana Department of Environmental Management (IDEM): also a partner, free training material for IUN (combine with HSD)</a:t>
            </a:r>
          </a:p>
          <a:p>
            <a:pPr lvl="0"/>
            <a:r>
              <a:rPr lang="en-US" dirty="0"/>
              <a:t>The Northwestern Regional Planning Commission (NIRPC): involvement with economic development</a:t>
            </a:r>
          </a:p>
          <a:p>
            <a:pPr lvl="0"/>
            <a:r>
              <a:rPr lang="en-US" dirty="0"/>
              <a:t>The Indiana Geological Survey: GIS connection; created LR GIS; assisted with updating the database; kept regional </a:t>
            </a:r>
            <a:r>
              <a:rPr lang="en-US" dirty="0" err="1"/>
              <a:t>gis</a:t>
            </a:r>
            <a:r>
              <a:rPr lang="en-US" dirty="0"/>
              <a:t> data up to date</a:t>
            </a:r>
          </a:p>
          <a:p>
            <a:pPr lvl="0"/>
            <a:r>
              <a:rPr lang="en-US" dirty="0"/>
              <a:t>The Northwest Indiana World Trade Council: served on  b of </a:t>
            </a:r>
            <a:r>
              <a:rPr lang="en-US" dirty="0" err="1"/>
              <a:t>direc</a:t>
            </a:r>
            <a:r>
              <a:rPr lang="en-US" dirty="0"/>
              <a:t>; center created a survey to determine the products/services imported/exported to NWI</a:t>
            </a:r>
          </a:p>
          <a:p>
            <a:pPr lvl="0"/>
            <a:r>
              <a:rPr lang="en-US" dirty="0"/>
              <a:t>The </a:t>
            </a:r>
            <a:r>
              <a:rPr lang="en-US" dirty="0" err="1"/>
              <a:t>NonProfit</a:t>
            </a:r>
            <a:r>
              <a:rPr lang="en-US" dirty="0"/>
              <a:t> Institute/South Shore Grants: Ties in with Grant sites</a:t>
            </a:r>
          </a:p>
          <a:p>
            <a:pPr lvl="0"/>
            <a:r>
              <a:rPr lang="en-US" dirty="0"/>
              <a:t>The Gary Glen Park Weed and Seed Project: Mapping – provide space w/in library – provide data for proposals -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14</a:t>
            </a:fld>
            <a:endParaRPr lang="en-US"/>
          </a:p>
        </p:txBody>
      </p:sp>
    </p:spTree>
    <p:extLst>
      <p:ext uri="{BB962C8B-B14F-4D97-AF65-F5344CB8AC3E}">
        <p14:creationId xmlns:p14="http://schemas.microsoft.com/office/powerpoint/2010/main" val="290268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with IU Northwest departments, events, and schools, including: </a:t>
            </a:r>
          </a:p>
          <a:p>
            <a:pPr lvl="0"/>
            <a:r>
              <a:rPr lang="en-US" dirty="0"/>
              <a:t>The School of Business and Economics (SOBE)</a:t>
            </a:r>
          </a:p>
          <a:p>
            <a:pPr lvl="0"/>
            <a:r>
              <a:rPr lang="en-US" dirty="0"/>
              <a:t>Community Garden</a:t>
            </a:r>
          </a:p>
          <a:p>
            <a:pPr lvl="0"/>
            <a:r>
              <a:rPr lang="en-US" dirty="0"/>
              <a:t>The Center for Urban and Regional Excellence (CURE)</a:t>
            </a:r>
          </a:p>
          <a:p>
            <a:pPr lvl="0"/>
            <a:r>
              <a:rPr lang="en-US" dirty="0"/>
              <a:t>The Northwest Indiana Consortium for the Environment (NICE)</a:t>
            </a:r>
          </a:p>
          <a:p>
            <a:pPr lvl="0"/>
            <a:r>
              <a:rPr lang="en-US" dirty="0"/>
              <a:t>The School of Public and Environmental Affairs (SPEA)</a:t>
            </a:r>
          </a:p>
          <a:p>
            <a:pPr lvl="0"/>
            <a:r>
              <a:rPr lang="en-US" dirty="0"/>
              <a:t>The Development Office</a:t>
            </a:r>
          </a:p>
          <a:p>
            <a:pPr lvl="0"/>
            <a:r>
              <a:rPr lang="en-US" dirty="0"/>
              <a:t>And the IU Foundation</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15</a:t>
            </a:fld>
            <a:endParaRPr lang="en-US"/>
          </a:p>
        </p:txBody>
      </p:sp>
    </p:spTree>
    <p:extLst>
      <p:ext uri="{BB962C8B-B14F-4D97-AF65-F5344CB8AC3E}">
        <p14:creationId xmlns:p14="http://schemas.microsoft.com/office/powerpoint/2010/main" val="349021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16</a:t>
            </a:fld>
            <a:endParaRPr lang="en-US"/>
          </a:p>
        </p:txBody>
      </p:sp>
    </p:spTree>
    <p:extLst>
      <p:ext uri="{BB962C8B-B14F-4D97-AF65-F5344CB8AC3E}">
        <p14:creationId xmlns:p14="http://schemas.microsoft.com/office/powerpoint/2010/main" val="30574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17</a:t>
            </a:fld>
            <a:endParaRPr lang="en-US"/>
          </a:p>
        </p:txBody>
      </p:sp>
    </p:spTree>
    <p:extLst>
      <p:ext uri="{BB962C8B-B14F-4D97-AF65-F5344CB8AC3E}">
        <p14:creationId xmlns:p14="http://schemas.microsoft.com/office/powerpoint/2010/main" val="356866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18</a:t>
            </a:fld>
            <a:endParaRPr lang="en-US"/>
          </a:p>
        </p:txBody>
      </p:sp>
    </p:spTree>
    <p:extLst>
      <p:ext uri="{BB962C8B-B14F-4D97-AF65-F5344CB8AC3E}">
        <p14:creationId xmlns:p14="http://schemas.microsoft.com/office/powerpoint/2010/main" val="270323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campus units at IU Northwest are involved in numerous community engagement activities.  Our Academic Affairs office has created a Center for Urban and Regional Excellence (CURE) to help faculty and students engage with community needs.  Within our College of Arts and Sciences the campus hosts an annual Science Olympiad for area high student students.  The Olympiad focuses on friendly competition around fun science projects.  Our School of Business and Economics has a Center for Management Development that provides professional continuing education training from Business school faculty.  A VITA (Volunteer Income Tax Assistance) program involves Business School faculty and students providing tax season assistance to community assistance to those who cannot afford a tax preparer.  Our Continuing Studies program hosts a summer Kids College program and along with the Library host a Gary Glen Park neighborhood conversations series.  The School of Education has a Urban Teacher Education Program that works specifically with teachers who wish to teach in area urban classrooms.  The College of Health and Human Services and the School of Public and Environmental Affairs host an annual Public Affairs Week of activities involving the community and for 30 years have hosted an all day regional Child Abuse Prevention Summit on campus.  The IU School of Medicine Northwest Campus provides campus medical school students with an International Human Cadaver </a:t>
            </a:r>
            <a:r>
              <a:rPr lang="en-US" dirty="0" err="1"/>
              <a:t>Prosection</a:t>
            </a:r>
            <a:r>
              <a:rPr lang="en-US" dirty="0"/>
              <a:t> Program that honors those who have donated their bodies upon death for research purposes.  One final example are the campus and community Career Fairs hosted and coordinated with the Office of Student Affairs.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2</a:t>
            </a:fld>
            <a:endParaRPr lang="en-US"/>
          </a:p>
        </p:txBody>
      </p:sp>
    </p:spTree>
    <p:extLst>
      <p:ext uri="{BB962C8B-B14F-4D97-AF65-F5344CB8AC3E}">
        <p14:creationId xmlns:p14="http://schemas.microsoft.com/office/powerpoint/2010/main" val="304669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Urban and Regional Excellence (CURE) continues to develop and grow as the campus unit that coordinates community engagement on campus, especially those activities that involve faculty and students in action research and experiential learning.  The Center sees an area university collaboration called NICE, the Northwest Indiana Consortium for the Environment.  One current project is the Northwest Indiana Restoration Monitoring Project.  Another project under the Center is the Nonprofit Institute and </a:t>
            </a:r>
            <a:r>
              <a:rPr lang="en-US" dirty="0" err="1"/>
              <a:t>SouthShore</a:t>
            </a:r>
            <a:r>
              <a:rPr lang="en-US" dirty="0"/>
              <a:t> Grants Office that provides grant seeking assistance and training for increasing the capacities of area not for profit organizations.  Currently the campus has Lilly Endowment funding support that allows a faculty member to engage in community projects that involve IUN students and a community organization partner.  Finally the campus recently chose as one of its priorities to work towards obtaining a Carnegie Classification for its ongoing community engagement efforts.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3</a:t>
            </a:fld>
            <a:endParaRPr lang="en-US"/>
          </a:p>
        </p:txBody>
      </p:sp>
    </p:spTree>
    <p:extLst>
      <p:ext uri="{BB962C8B-B14F-4D97-AF65-F5344CB8AC3E}">
        <p14:creationId xmlns:p14="http://schemas.microsoft.com/office/powerpoint/2010/main" val="403045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move to the community engagement activities of the Library at IU Northwest.  The Anderson Library gives its highest priority to serving the information and research needs of its students and faculty.  But just about all Library services are also eagerly offered to community users as well.  About 1/5 of questions at the 2 Library Help Desks come from community patrons totaling about 2400 per year.  The newest Library service, the Adaptive Technology software Room, is available for community users with disabilities as well as for our students with disabilities.  The Diversity Library set of information resources exemplifies the fact that the Library staff and librarians are committed to diversity, and that staff are representative in race and ethnicity of the surrounding urban area.  The Calumet Regional Archives dept. in the Library for the past 30 years has collected and made available the rich historical collections from the Calumet region of Indiana.  A popular credit course about the history of Indiana, especially the northwest region is offered by the Archivist, and the Archivist travels throughout the region sharing the interesting and valuable history of this industrial region and well as the area’s environmental importance.  Some of the Library’s building space is used to host campus centers devoted to engagement such as CURE (Center for Urban and Regional Excellence), South Shore Grants Center, and the Gary Glen Park Weed and Seed crime prevention Office.  The Library also helps host community events such as the monthly Gary Glen Park Conversations program, a program that brings community leaders to highlight through discussion interesting activities occurring in the neighborhood and within the City of Gary.  The Library’s Geographic Data Center is the community engagement focus for this presentation and will now be explored in some further detail.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4</a:t>
            </a:fld>
            <a:endParaRPr lang="en-US"/>
          </a:p>
        </p:txBody>
      </p:sp>
    </p:spTree>
    <p:extLst>
      <p:ext uri="{BB962C8B-B14F-4D97-AF65-F5344CB8AC3E}">
        <p14:creationId xmlns:p14="http://schemas.microsoft.com/office/powerpoint/2010/main" val="87413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aspects of the Geographic Data Center are 1) projects that provide local demographic data analysis, 2) access to information resources about urban environmental health, 3) GIS (geographic information systems) maps creation and display, 4) providing resources needed for grant seeking activities, and 5) provision of government and legal information to the public.  As we explain the activities in these five areas, I will focus on one project I have been involved with in the past as an example of the numerous activities and projects undertaken over the years.  This project has involved students, a faculty member, a community partner the Lake County </a:t>
            </a:r>
            <a:r>
              <a:rPr lang="en-US" dirty="0" err="1"/>
              <a:t>Geminus</a:t>
            </a:r>
            <a:r>
              <a:rPr lang="en-US" dirty="0"/>
              <a:t> social service organization, and a funder the Indiana State Dept. of Health, all working together to address substance abuse issues facing youth in East Chicago, Indiana.  </a:t>
            </a:r>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5</a:t>
            </a:fld>
            <a:endParaRPr lang="en-US"/>
          </a:p>
        </p:txBody>
      </p:sp>
    </p:spTree>
    <p:extLst>
      <p:ext uri="{BB962C8B-B14F-4D97-AF65-F5344CB8AC3E}">
        <p14:creationId xmlns:p14="http://schemas.microsoft.com/office/powerpoint/2010/main" val="422165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Northwest Indiana Center for Data and Analysis was created in 1996 with funding through the Indiana University Strategic Directions program.  Work has involved assisting IU Northwest faculty and staff as well as various community clients over the years with their data needs.   Demographic data for the region/state/nation are always needed for projects such as grant proposals and other types of reports.  While this type of data exists online and is freely available through numerous government agencies, finding what you need can be time consuming.  Once found, putting it into an appropriate format is another concern.  Discovering raw data and then adding value to it by creating tabular or graphical elements plays a part in most of the Data Center’s activities.   Over the years, the Data Center has also conducted Focus Groups and surveys for reporting comments and opinions on various issues.   </a:t>
            </a:r>
          </a:p>
          <a:p>
            <a:r>
              <a:rPr lang="en-US" dirty="0"/>
              <a:t>The Data Center provided a variety of graphical elements for the 4 year project with the </a:t>
            </a:r>
            <a:r>
              <a:rPr lang="en-US" dirty="0" err="1"/>
              <a:t>Geminus</a:t>
            </a:r>
            <a:r>
              <a:rPr lang="en-US" dirty="0"/>
              <a:t> Corp.  Demographic information was converted to charts, graphs and maps for inclusion in the East Chicago Local Epidemiology Profile annual reports.   Data describing community ethnicity, school drop-out and graduation rates, unemployment information, numbers and types of substance abuse treatment, drug related crime data, population changes, community assets were included in tables, graphs and maps.  In 2010 the Data Center facilitated a focus group with East Chicago Clergy to get their thoughts on the state of drug abuse and available treatment in the city.   For 2011 report, a focus group was conducted with a neighborhood watch group within the city to get their views on how they perceive their neighborhood.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6</a:t>
            </a:fld>
            <a:endParaRPr lang="en-US"/>
          </a:p>
        </p:txBody>
      </p:sp>
    </p:spTree>
    <p:extLst>
      <p:ext uri="{BB962C8B-B14F-4D97-AF65-F5344CB8AC3E}">
        <p14:creationId xmlns:p14="http://schemas.microsoft.com/office/powerpoint/2010/main" val="36341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7</a:t>
            </a:fld>
            <a:endParaRPr lang="en-US"/>
          </a:p>
        </p:txBody>
      </p:sp>
    </p:spTree>
    <p:extLst>
      <p:ext uri="{BB962C8B-B14F-4D97-AF65-F5344CB8AC3E}">
        <p14:creationId xmlns:p14="http://schemas.microsoft.com/office/powerpoint/2010/main" val="305443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1997, the Environmental Resources Center was created with funding awarded to IU Northwest from the United States Environmental Protection Agency through its Environmental Justice Partnership program.   Indiana University Northwest is one of the 10 universities nationwide that received such a grant.  Environmental Justice refers to the perception that minority communities are burdened with more environmental risks than in other areas. While not a legal clinic, the center was intended to assist municipalities like East Chicago, Gary, and Hammond to educate residents about the pollution in their communities.    The Resource Center collection contains various reports that describe the environmentally sensitive nature of the region related to past heavy industry that are available to the community and the campus.</a:t>
            </a:r>
          </a:p>
          <a:p>
            <a:r>
              <a:rPr lang="en-US" dirty="0"/>
              <a:t>Health issues can also arise do to the environmental quality of a region.  We continue to participate with the Department of Environmental Affairs within the City of Gary, as they administer a US EPA Community Action Renewed Environment (CARE) Partnership grant.  Discussions with citizens are ongoing about community occurrences of asthma and other respiratory ailments, low birth weight, diabetes, learning disabilities and heart disease.</a:t>
            </a:r>
          </a:p>
          <a:p>
            <a:r>
              <a:rPr lang="en-US" dirty="0"/>
              <a:t>Related to our </a:t>
            </a:r>
            <a:r>
              <a:rPr lang="en-US" dirty="0" err="1"/>
              <a:t>Geminus</a:t>
            </a:r>
            <a:r>
              <a:rPr lang="en-US" dirty="0"/>
              <a:t> project, data describing the number and types of drug treatment admissions in East Chicago was collected and graphically displayed during the four year project. </a:t>
            </a:r>
          </a:p>
          <a:p>
            <a:endParaRPr lang="en-US" dirty="0"/>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8</a:t>
            </a:fld>
            <a:endParaRPr lang="en-US"/>
          </a:p>
        </p:txBody>
      </p:sp>
    </p:spTree>
    <p:extLst>
      <p:ext uri="{BB962C8B-B14F-4D97-AF65-F5344CB8AC3E}">
        <p14:creationId xmlns:p14="http://schemas.microsoft.com/office/powerpoint/2010/main" val="145677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FA6E4C8-44FF-4BE4-BCDD-E3C5B0EEB9DF}" type="datetime1">
              <a:rPr lang="en-US" smtClean="0"/>
              <a:t>9/25/2017</a:t>
            </a:fld>
            <a:endParaRPr lang="en-US"/>
          </a:p>
        </p:txBody>
      </p:sp>
      <p:sp>
        <p:nvSpPr>
          <p:cNvPr id="5" name="Slide Number Placeholder 4"/>
          <p:cNvSpPr>
            <a:spLocks noGrp="1"/>
          </p:cNvSpPr>
          <p:nvPr>
            <p:ph type="sldNum" sz="quarter" idx="11"/>
          </p:nvPr>
        </p:nvSpPr>
        <p:spPr/>
        <p:txBody>
          <a:bodyPr/>
          <a:lstStyle/>
          <a:p>
            <a:fld id="{1D8ADA22-9BCB-4799-9E72-B138406480EA}" type="slidenum">
              <a:rPr lang="en-US" smtClean="0"/>
              <a:t>9</a:t>
            </a:fld>
            <a:endParaRPr lang="en-US"/>
          </a:p>
        </p:txBody>
      </p:sp>
    </p:spTree>
    <p:extLst>
      <p:ext uri="{BB962C8B-B14F-4D97-AF65-F5344CB8AC3E}">
        <p14:creationId xmlns:p14="http://schemas.microsoft.com/office/powerpoint/2010/main" val="296766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B106-CFB4-4FBE-8771-4E940056A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4F6209-C545-40B2-B438-8710CD812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E5D261-F89B-4033-A04D-D3F3C24814BF}"/>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A1D68E86-D596-485D-8EF0-71C88A192BB2}"/>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082EBA7D-A8E0-452A-B863-6DD9B2E267DA}"/>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83292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41C2-3765-42ED-BA8B-E81022A10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BACA8-0FAF-4341-95B6-B62D1646CA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4F37A-D2DD-49A3-BE6A-5E3C94E32D3A}"/>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F3F26B45-E9A8-49EC-A69E-D89C917DEEC9}"/>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E6DAE98B-C86D-4724-8937-0DC8002CBFDD}"/>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142772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2B2C3-C152-4170-8D35-A74154FD33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A2FCE1-A794-4DD4-90EE-52BFE4ADC0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3833-3A27-4DAE-9787-F031DB45F2C9}"/>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565C9B66-041E-418F-A6ED-E95E3331746C}"/>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B71C5CB6-EC5B-4608-8471-7142DF07E330}"/>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82005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ED26-3E1B-41B4-B6DF-690F05EF8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69235-8AAE-49EB-A1CF-0B1969BE79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077C5-DCFA-4FD4-9C3A-F80A6C1FACBA}"/>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C52E4346-47DF-42CA-91B8-55827F7125AB}"/>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7188001F-F5FA-4F61-8BD6-4B9094AF8010}"/>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98115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D8AF-78DF-4DD7-986B-53A8A1033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64A297-05C0-4B52-884B-AFC030529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73DC90-4DE0-4C2C-887C-B441AD0DFF8B}"/>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BAD491EB-D8B3-44F4-9E82-FAEAC21AAD58}"/>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D4E94989-FADA-49A1-AAA9-F6CD1EA0702C}"/>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55604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1EDC-C356-46A6-8E1C-61DA5085F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68047B-812F-4E4C-A8CA-411E7678FF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E67ECC-C814-4DB1-A50E-235A6110CB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648A2F-AB73-4682-B6E4-27CAC2FDC885}"/>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35D670E2-AE93-4940-BF5D-199113FC4F99}"/>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DEA3C560-F892-4752-8FAD-3359C8284833}"/>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4178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AC74-E959-4938-A621-B742919F3F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DCCFC6-5895-4A2E-AC9B-490478239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F85A7-61F5-4062-8AF9-D0865D466D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55364-A63D-4763-899A-0E77233B1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965006-3A53-4464-98EF-06A1E89013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7FF62-5731-4A36-BA4C-C378DF98A5D7}"/>
              </a:ext>
            </a:extLst>
          </p:cNvPr>
          <p:cNvSpPr>
            <a:spLocks noGrp="1"/>
          </p:cNvSpPr>
          <p:nvPr>
            <p:ph type="dt" sz="half" idx="10"/>
          </p:nvPr>
        </p:nvSpPr>
        <p:spPr/>
        <p:txBody>
          <a:bodyPr/>
          <a:lstStyle/>
          <a:p>
            <a:r>
              <a:rPr lang="en-US"/>
              <a:t>9/28/2017</a:t>
            </a:r>
          </a:p>
        </p:txBody>
      </p:sp>
      <p:sp>
        <p:nvSpPr>
          <p:cNvPr id="8" name="Footer Placeholder 7">
            <a:extLst>
              <a:ext uri="{FF2B5EF4-FFF2-40B4-BE49-F238E27FC236}">
                <a16:creationId xmlns:a16="http://schemas.microsoft.com/office/drawing/2014/main" id="{1CE226FF-7A47-4788-9EE0-CA258E7BED23}"/>
              </a:ext>
            </a:extLst>
          </p:cNvPr>
          <p:cNvSpPr>
            <a:spLocks noGrp="1"/>
          </p:cNvSpPr>
          <p:nvPr>
            <p:ph type="ftr" sz="quarter" idx="11"/>
          </p:nvPr>
        </p:nvSpPr>
        <p:spPr/>
        <p:txBody>
          <a:bodyPr/>
          <a:lstStyle/>
          <a:p>
            <a:r>
              <a:rPr lang="en-US"/>
              <a:t>MCLS Community Engagement Reboot</a:t>
            </a:r>
          </a:p>
        </p:txBody>
      </p:sp>
      <p:sp>
        <p:nvSpPr>
          <p:cNvPr id="9" name="Slide Number Placeholder 8">
            <a:extLst>
              <a:ext uri="{FF2B5EF4-FFF2-40B4-BE49-F238E27FC236}">
                <a16:creationId xmlns:a16="http://schemas.microsoft.com/office/drawing/2014/main" id="{B182392E-7460-4E33-BEFD-1F7B8E35A66E}"/>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353369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8F7D-A70B-469D-BFF3-139B146FC5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C35BB-4BFA-4784-8418-20DBC41A538B}"/>
              </a:ext>
            </a:extLst>
          </p:cNvPr>
          <p:cNvSpPr>
            <a:spLocks noGrp="1"/>
          </p:cNvSpPr>
          <p:nvPr>
            <p:ph type="dt" sz="half" idx="10"/>
          </p:nvPr>
        </p:nvSpPr>
        <p:spPr/>
        <p:txBody>
          <a:bodyPr/>
          <a:lstStyle/>
          <a:p>
            <a:r>
              <a:rPr lang="en-US"/>
              <a:t>9/28/2017</a:t>
            </a:r>
          </a:p>
        </p:txBody>
      </p:sp>
      <p:sp>
        <p:nvSpPr>
          <p:cNvPr id="4" name="Footer Placeholder 3">
            <a:extLst>
              <a:ext uri="{FF2B5EF4-FFF2-40B4-BE49-F238E27FC236}">
                <a16:creationId xmlns:a16="http://schemas.microsoft.com/office/drawing/2014/main" id="{12DBCD15-D37D-4B6C-A7B0-A66D90351BE6}"/>
              </a:ext>
            </a:extLst>
          </p:cNvPr>
          <p:cNvSpPr>
            <a:spLocks noGrp="1"/>
          </p:cNvSpPr>
          <p:nvPr>
            <p:ph type="ftr" sz="quarter" idx="11"/>
          </p:nvPr>
        </p:nvSpPr>
        <p:spPr/>
        <p:txBody>
          <a:bodyPr/>
          <a:lstStyle/>
          <a:p>
            <a:r>
              <a:rPr lang="en-US"/>
              <a:t>MCLS Community Engagement Reboot</a:t>
            </a:r>
          </a:p>
        </p:txBody>
      </p:sp>
      <p:sp>
        <p:nvSpPr>
          <p:cNvPr id="5" name="Slide Number Placeholder 4">
            <a:extLst>
              <a:ext uri="{FF2B5EF4-FFF2-40B4-BE49-F238E27FC236}">
                <a16:creationId xmlns:a16="http://schemas.microsoft.com/office/drawing/2014/main" id="{6F42CD37-1CA7-4D88-B9D0-D5DECE3FBB2F}"/>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360550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C24E97-E8C2-4857-BDA7-4C30886C1B91}"/>
              </a:ext>
            </a:extLst>
          </p:cNvPr>
          <p:cNvSpPr>
            <a:spLocks noGrp="1"/>
          </p:cNvSpPr>
          <p:nvPr>
            <p:ph type="dt" sz="half" idx="10"/>
          </p:nvPr>
        </p:nvSpPr>
        <p:spPr/>
        <p:txBody>
          <a:bodyPr/>
          <a:lstStyle/>
          <a:p>
            <a:r>
              <a:rPr lang="en-US"/>
              <a:t>9/28/2017</a:t>
            </a:r>
          </a:p>
        </p:txBody>
      </p:sp>
      <p:sp>
        <p:nvSpPr>
          <p:cNvPr id="3" name="Footer Placeholder 2">
            <a:extLst>
              <a:ext uri="{FF2B5EF4-FFF2-40B4-BE49-F238E27FC236}">
                <a16:creationId xmlns:a16="http://schemas.microsoft.com/office/drawing/2014/main" id="{7F45BF8C-5866-4A16-A8B7-B0FB0C4A894D}"/>
              </a:ext>
            </a:extLst>
          </p:cNvPr>
          <p:cNvSpPr>
            <a:spLocks noGrp="1"/>
          </p:cNvSpPr>
          <p:nvPr>
            <p:ph type="ftr" sz="quarter" idx="11"/>
          </p:nvPr>
        </p:nvSpPr>
        <p:spPr/>
        <p:txBody>
          <a:bodyPr/>
          <a:lstStyle/>
          <a:p>
            <a:r>
              <a:rPr lang="en-US"/>
              <a:t>MCLS Community Engagement Reboot</a:t>
            </a:r>
          </a:p>
        </p:txBody>
      </p:sp>
      <p:sp>
        <p:nvSpPr>
          <p:cNvPr id="4" name="Slide Number Placeholder 3">
            <a:extLst>
              <a:ext uri="{FF2B5EF4-FFF2-40B4-BE49-F238E27FC236}">
                <a16:creationId xmlns:a16="http://schemas.microsoft.com/office/drawing/2014/main" id="{A692D5E5-445B-4240-B6C5-67E7FBE33578}"/>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297519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DD16-E910-46C4-8707-33CF4B065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18B31-19B9-49A9-90AD-1AAFB4053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732CA8-71FE-4A38-AB7A-239446D72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D7B5E1-BB09-45B2-9E8B-FEFB85A193A5}"/>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A8896406-87E0-44E8-971C-8DFC582BADF4}"/>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6F11C864-A576-4D25-8316-06A9EAD881C1}"/>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372403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1C3B-A359-48B0-9030-881FC6601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4D928D-AC15-4C3C-B76B-911D01994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8722AF-DCBF-412A-B45D-AAE707F43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DBDE0-5B7F-41A0-B602-4843F34C5EDC}"/>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1D1FE274-FEE6-476B-8D28-12CE070AE3D3}"/>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C80D4DFA-55BA-4A14-A278-1528385AD8E3}"/>
              </a:ext>
            </a:extLst>
          </p:cNvPr>
          <p:cNvSpPr>
            <a:spLocks noGrp="1"/>
          </p:cNvSpPr>
          <p:nvPr>
            <p:ph type="sldNum" sz="quarter" idx="12"/>
          </p:nvPr>
        </p:nvSpPr>
        <p:spPr/>
        <p:txBody>
          <a:bodyPr/>
          <a:lstStyle/>
          <a:p>
            <a:fld id="{403856C6-A4E6-4EFF-B65A-5B7A3F8A7351}" type="slidenum">
              <a:rPr lang="en-US" smtClean="0"/>
              <a:t>‹#›</a:t>
            </a:fld>
            <a:endParaRPr lang="en-US"/>
          </a:p>
        </p:txBody>
      </p:sp>
    </p:spTree>
    <p:extLst>
      <p:ext uri="{BB962C8B-B14F-4D97-AF65-F5344CB8AC3E}">
        <p14:creationId xmlns:p14="http://schemas.microsoft.com/office/powerpoint/2010/main" val="234955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3AA80-A082-4453-9812-E82FD9981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FC668-E47A-440C-9BE4-C8840AE1E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F59DE-6119-41A4-9623-F74F96AAB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9/28/2017</a:t>
            </a:r>
          </a:p>
        </p:txBody>
      </p:sp>
      <p:sp>
        <p:nvSpPr>
          <p:cNvPr id="5" name="Footer Placeholder 4">
            <a:extLst>
              <a:ext uri="{FF2B5EF4-FFF2-40B4-BE49-F238E27FC236}">
                <a16:creationId xmlns:a16="http://schemas.microsoft.com/office/drawing/2014/main" id="{744AF2BC-2C27-449F-896F-79221BA73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MCLS Community Engagement Reboot</a:t>
            </a:r>
          </a:p>
        </p:txBody>
      </p:sp>
      <p:sp>
        <p:nvSpPr>
          <p:cNvPr id="6" name="Slide Number Placeholder 5">
            <a:extLst>
              <a:ext uri="{FF2B5EF4-FFF2-40B4-BE49-F238E27FC236}">
                <a16:creationId xmlns:a16="http://schemas.microsoft.com/office/drawing/2014/main" id="{AAB920D5-B459-4CD0-9708-E98039426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856C6-A4E6-4EFF-B65A-5B7A3F8A7351}" type="slidenum">
              <a:rPr lang="en-US" smtClean="0"/>
              <a:t>‹#›</a:t>
            </a:fld>
            <a:endParaRPr lang="en-US"/>
          </a:p>
        </p:txBody>
      </p:sp>
    </p:spTree>
    <p:extLst>
      <p:ext uri="{BB962C8B-B14F-4D97-AF65-F5344CB8AC3E}">
        <p14:creationId xmlns:p14="http://schemas.microsoft.com/office/powerpoint/2010/main" val="420631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CUMU_Portrait.pptx"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msandbe@iun.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6313" y="2519363"/>
            <a:ext cx="7772400" cy="1036637"/>
          </a:xfrm>
        </p:spPr>
        <p:txBody>
          <a:bodyPr>
            <a:noAutofit/>
          </a:bodyPr>
          <a:lstStyle/>
          <a:p>
            <a:pPr algn="ctr"/>
            <a:r>
              <a:rPr lang="en-US" sz="2800" dirty="0"/>
              <a:t>Academic Library Contribution to Campus Community Engagement</a:t>
            </a:r>
          </a:p>
        </p:txBody>
      </p:sp>
      <p:sp>
        <p:nvSpPr>
          <p:cNvPr id="5" name="Text Placeholder 4"/>
          <p:cNvSpPr>
            <a:spLocks noGrp="1"/>
          </p:cNvSpPr>
          <p:nvPr>
            <p:ph type="body" idx="1"/>
          </p:nvPr>
        </p:nvSpPr>
        <p:spPr>
          <a:xfrm>
            <a:off x="831850" y="4199467"/>
            <a:ext cx="10515600" cy="1890183"/>
          </a:xfrm>
        </p:spPr>
        <p:txBody>
          <a:bodyPr>
            <a:normAutofit/>
          </a:bodyPr>
          <a:lstStyle/>
          <a:p>
            <a:pPr algn="ctr"/>
            <a:r>
              <a:rPr lang="en-US" dirty="0"/>
              <a:t>Scott M. Sandberg, M.L.I.S.</a:t>
            </a:r>
          </a:p>
          <a:p>
            <a:pPr algn="ctr"/>
            <a:r>
              <a:rPr lang="en-US" b="1" dirty="0"/>
              <a:t>Assistant Digital Scholarship &amp; Adaptive Technologies Librarian</a:t>
            </a:r>
            <a:endParaRPr lang="en-US" dirty="0"/>
          </a:p>
          <a:p>
            <a:pPr algn="ctr"/>
            <a:r>
              <a:rPr lang="en-US" sz="2600" dirty="0"/>
              <a:t>Indiana University Northwest, Gary, Indiana</a:t>
            </a:r>
          </a:p>
        </p:txBody>
      </p:sp>
      <p:pic>
        <p:nvPicPr>
          <p:cNvPr id="3" name="Picture 2" descr="A close up of a sign&#10;&#10;Description generated with high confidence">
            <a:extLst>
              <a:ext uri="{FF2B5EF4-FFF2-40B4-BE49-F238E27FC236}">
                <a16:creationId xmlns:a16="http://schemas.microsoft.com/office/drawing/2014/main" id="{98DC32EB-3794-4D80-BF4C-789F53F8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681" y="619409"/>
            <a:ext cx="4210638" cy="990738"/>
          </a:xfrm>
          <a:prstGeom prst="rect">
            <a:avLst/>
          </a:prstGeom>
        </p:spPr>
      </p:pic>
      <p:sp>
        <p:nvSpPr>
          <p:cNvPr id="6" name="Date Placeholder 5">
            <a:extLst>
              <a:ext uri="{FF2B5EF4-FFF2-40B4-BE49-F238E27FC236}">
                <a16:creationId xmlns:a16="http://schemas.microsoft.com/office/drawing/2014/main" id="{159F7BDC-FAC0-48FE-BF69-BA4F32F243F0}"/>
              </a:ext>
            </a:extLst>
          </p:cNvPr>
          <p:cNvSpPr>
            <a:spLocks noGrp="1"/>
          </p:cNvSpPr>
          <p:nvPr>
            <p:ph type="dt" sz="half" idx="10"/>
          </p:nvPr>
        </p:nvSpPr>
        <p:spPr/>
        <p:txBody>
          <a:bodyPr/>
          <a:lstStyle/>
          <a:p>
            <a:r>
              <a:rPr lang="en-US"/>
              <a:t>9/28/2017</a:t>
            </a:r>
          </a:p>
        </p:txBody>
      </p:sp>
      <p:sp>
        <p:nvSpPr>
          <p:cNvPr id="7" name="Footer Placeholder 6">
            <a:extLst>
              <a:ext uri="{FF2B5EF4-FFF2-40B4-BE49-F238E27FC236}">
                <a16:creationId xmlns:a16="http://schemas.microsoft.com/office/drawing/2014/main" id="{B7DD448A-1DF5-4E20-9381-657E9DA8013D}"/>
              </a:ext>
            </a:extLst>
          </p:cNvPr>
          <p:cNvSpPr>
            <a:spLocks noGrp="1"/>
          </p:cNvSpPr>
          <p:nvPr>
            <p:ph type="ftr" sz="quarter" idx="11"/>
          </p:nvPr>
        </p:nvSpPr>
        <p:spPr/>
        <p:txBody>
          <a:bodyPr/>
          <a:lstStyle/>
          <a:p>
            <a:r>
              <a:rPr lang="en-US" dirty="0"/>
              <a:t>MCLS Community Engagement Reboot</a:t>
            </a:r>
          </a:p>
        </p:txBody>
      </p:sp>
      <p:sp>
        <p:nvSpPr>
          <p:cNvPr id="8" name="Slide Number Placeholder 7">
            <a:extLst>
              <a:ext uri="{FF2B5EF4-FFF2-40B4-BE49-F238E27FC236}">
                <a16:creationId xmlns:a16="http://schemas.microsoft.com/office/drawing/2014/main" id="{14B1D485-6237-4A4E-98C2-F85A689F878C}"/>
              </a:ext>
            </a:extLst>
          </p:cNvPr>
          <p:cNvSpPr>
            <a:spLocks noGrp="1"/>
          </p:cNvSpPr>
          <p:nvPr>
            <p:ph type="sldNum" sz="quarter" idx="12"/>
          </p:nvPr>
        </p:nvSpPr>
        <p:spPr/>
        <p:txBody>
          <a:bodyPr/>
          <a:lstStyle/>
          <a:p>
            <a:fld id="{403856C6-A4E6-4EFF-B65A-5B7A3F8A7351}" type="slidenum">
              <a:rPr lang="en-US" smtClean="0"/>
              <a:t>1</a:t>
            </a:fld>
            <a:endParaRPr lang="en-US"/>
          </a:p>
        </p:txBody>
      </p:sp>
    </p:spTree>
    <p:extLst>
      <p:ext uri="{BB962C8B-B14F-4D97-AF65-F5344CB8AC3E}">
        <p14:creationId xmlns:p14="http://schemas.microsoft.com/office/powerpoint/2010/main" val="1187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Geographic Information Systems Office</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a:t>Northwest Indiana GIS Forum</a:t>
            </a:r>
          </a:p>
          <a:p>
            <a:endParaRPr lang="en-US" dirty="0"/>
          </a:p>
          <a:p>
            <a:r>
              <a:rPr lang="en-US" dirty="0"/>
              <a:t>Indiana Geographic Information Council (IGIC)</a:t>
            </a:r>
          </a:p>
          <a:p>
            <a:endParaRPr lang="en-US" dirty="0"/>
          </a:p>
          <a:p>
            <a:r>
              <a:rPr lang="en-US" dirty="0"/>
              <a:t>Software</a:t>
            </a:r>
          </a:p>
          <a:p>
            <a:endParaRPr lang="en-US" dirty="0"/>
          </a:p>
          <a:p>
            <a:r>
              <a:rPr lang="en-US" dirty="0"/>
              <a:t>Instructional Lab</a:t>
            </a:r>
          </a:p>
          <a:p>
            <a:endParaRPr lang="en-US" dirty="0"/>
          </a:p>
          <a:p>
            <a:r>
              <a:rPr lang="en-US" dirty="0"/>
              <a:t>Training and Courses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276600"/>
            <a:ext cx="3251200" cy="2438400"/>
          </a:xfrm>
          <a:prstGeom prst="rect">
            <a:avLst/>
          </a:prstGeom>
        </p:spPr>
      </p:pic>
      <p:sp>
        <p:nvSpPr>
          <p:cNvPr id="5" name="Date Placeholder 4">
            <a:extLst>
              <a:ext uri="{FF2B5EF4-FFF2-40B4-BE49-F238E27FC236}">
                <a16:creationId xmlns:a16="http://schemas.microsoft.com/office/drawing/2014/main" id="{58189B84-4A2C-4C94-BCFA-8D573B7E5612}"/>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8862C073-9E39-4691-A3C2-62793B66B341}"/>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58436D1C-773C-46C6-834E-F446ED47F8B1}"/>
              </a:ext>
            </a:extLst>
          </p:cNvPr>
          <p:cNvSpPr>
            <a:spLocks noGrp="1"/>
          </p:cNvSpPr>
          <p:nvPr>
            <p:ph type="sldNum" sz="quarter" idx="12"/>
          </p:nvPr>
        </p:nvSpPr>
        <p:spPr/>
        <p:txBody>
          <a:bodyPr/>
          <a:lstStyle/>
          <a:p>
            <a:fld id="{403856C6-A4E6-4EFF-B65A-5B7A3F8A7351}" type="slidenum">
              <a:rPr lang="en-US" smtClean="0"/>
              <a:t>10</a:t>
            </a:fld>
            <a:endParaRPr lang="en-US"/>
          </a:p>
        </p:txBody>
      </p:sp>
    </p:spTree>
    <p:extLst>
      <p:ext uri="{BB962C8B-B14F-4D97-AF65-F5344CB8AC3E}">
        <p14:creationId xmlns:p14="http://schemas.microsoft.com/office/powerpoint/2010/main" val="91112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4774122" cy="990600"/>
          </a:xfrm>
        </p:spPr>
        <p:txBody>
          <a:bodyPr>
            <a:normAutofit/>
          </a:bodyPr>
          <a:lstStyle/>
          <a:p>
            <a:r>
              <a:rPr lang="en-US" sz="3200" dirty="0">
                <a:solidFill>
                  <a:srgbClr val="072B62"/>
                </a:solidFill>
              </a:rPr>
              <a:t>GEMINUS Project</a:t>
            </a:r>
            <a:br>
              <a:rPr lang="en-US" sz="3200" dirty="0">
                <a:solidFill>
                  <a:srgbClr val="072B62"/>
                </a:solidFill>
              </a:rPr>
            </a:br>
            <a:r>
              <a:rPr lang="en-US" sz="1300" b="1" dirty="0">
                <a:solidFill>
                  <a:srgbClr val="072B62"/>
                </a:solidFill>
              </a:rPr>
              <a:t>Consumption and Consequences of Cocaine and Other Drugs </a:t>
            </a:r>
            <a:br>
              <a:rPr lang="en-US" sz="1300" dirty="0">
                <a:solidFill>
                  <a:srgbClr val="072B62"/>
                </a:solidFill>
              </a:rPr>
            </a:br>
            <a:r>
              <a:rPr lang="en-US" sz="1300" b="1" dirty="0">
                <a:solidFill>
                  <a:srgbClr val="072B62"/>
                </a:solidFill>
              </a:rPr>
              <a:t>in East Chicago, Indiana:  A Local Epidemiological Profile, 2008 - 2011</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04801"/>
            <a:ext cx="3902808"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1" y="1676401"/>
            <a:ext cx="31242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57400" y="5791200"/>
            <a:ext cx="3127908" cy="369332"/>
          </a:xfrm>
          <a:prstGeom prst="rect">
            <a:avLst/>
          </a:prstGeom>
        </p:spPr>
        <p:txBody>
          <a:bodyPr wrap="none">
            <a:spAutoFit/>
          </a:bodyPr>
          <a:lstStyle/>
          <a:p>
            <a:pPr lvl="1"/>
            <a:r>
              <a:rPr lang="en-US" dirty="0" err="1">
                <a:hlinkClick r:id="rId5" action="ppaction://hlinkpres?slideindex=1&amp;slidetitle="/>
              </a:rPr>
              <a:t>Geminus</a:t>
            </a:r>
            <a:r>
              <a:rPr lang="en-US" dirty="0">
                <a:hlinkClick r:id="rId5" action="ppaction://hlinkpres?slideindex=1&amp;slidetitle="/>
              </a:rPr>
              <a:t> Project Examples</a:t>
            </a:r>
            <a:endParaRPr lang="en-US" dirty="0"/>
          </a:p>
        </p:txBody>
      </p:sp>
      <p:sp>
        <p:nvSpPr>
          <p:cNvPr id="3" name="Date Placeholder 2">
            <a:extLst>
              <a:ext uri="{FF2B5EF4-FFF2-40B4-BE49-F238E27FC236}">
                <a16:creationId xmlns:a16="http://schemas.microsoft.com/office/drawing/2014/main" id="{6D97F37C-9BFD-4535-A979-9907E043EC43}"/>
              </a:ext>
            </a:extLst>
          </p:cNvPr>
          <p:cNvSpPr>
            <a:spLocks noGrp="1"/>
          </p:cNvSpPr>
          <p:nvPr>
            <p:ph type="dt" sz="half" idx="10"/>
          </p:nvPr>
        </p:nvSpPr>
        <p:spPr/>
        <p:txBody>
          <a:bodyPr/>
          <a:lstStyle/>
          <a:p>
            <a:r>
              <a:rPr lang="en-US"/>
              <a:t>9/28/2017</a:t>
            </a:r>
          </a:p>
        </p:txBody>
      </p:sp>
      <p:sp>
        <p:nvSpPr>
          <p:cNvPr id="4" name="Footer Placeholder 3">
            <a:extLst>
              <a:ext uri="{FF2B5EF4-FFF2-40B4-BE49-F238E27FC236}">
                <a16:creationId xmlns:a16="http://schemas.microsoft.com/office/drawing/2014/main" id="{A5817836-4919-4D06-914F-F2AD44E774D2}"/>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EA4033CF-3D7C-495E-9662-D884EFC4D21D}"/>
              </a:ext>
            </a:extLst>
          </p:cNvPr>
          <p:cNvSpPr>
            <a:spLocks noGrp="1"/>
          </p:cNvSpPr>
          <p:nvPr>
            <p:ph type="sldNum" sz="quarter" idx="12"/>
          </p:nvPr>
        </p:nvSpPr>
        <p:spPr/>
        <p:txBody>
          <a:bodyPr/>
          <a:lstStyle/>
          <a:p>
            <a:fld id="{403856C6-A4E6-4EFF-B65A-5B7A3F8A7351}" type="slidenum">
              <a:rPr lang="en-US" smtClean="0"/>
              <a:t>11</a:t>
            </a:fld>
            <a:endParaRPr lang="en-US"/>
          </a:p>
        </p:txBody>
      </p:sp>
    </p:spTree>
    <p:extLst>
      <p:ext uri="{BB962C8B-B14F-4D97-AF65-F5344CB8AC3E}">
        <p14:creationId xmlns:p14="http://schemas.microsoft.com/office/powerpoint/2010/main" val="1470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Grants Information Center</a:t>
            </a:r>
          </a:p>
        </p:txBody>
      </p:sp>
      <p:sp>
        <p:nvSpPr>
          <p:cNvPr id="3" name="Content Placeholder 2"/>
          <p:cNvSpPr>
            <a:spLocks noGrp="1"/>
          </p:cNvSpPr>
          <p:nvPr>
            <p:ph idx="1"/>
          </p:nvPr>
        </p:nvSpPr>
        <p:spPr/>
        <p:txBody>
          <a:bodyPr/>
          <a:lstStyle/>
          <a:p>
            <a:endParaRPr lang="en-US" dirty="0"/>
          </a:p>
          <a:p>
            <a:r>
              <a:rPr lang="en-US" dirty="0"/>
              <a:t>Foundation Center Cooperating Collection</a:t>
            </a:r>
          </a:p>
          <a:p>
            <a:endParaRPr lang="en-US" dirty="0"/>
          </a:p>
          <a:p>
            <a:r>
              <a:rPr lang="en-US" dirty="0"/>
              <a:t>Foundation Center Online</a:t>
            </a:r>
          </a:p>
          <a:p>
            <a:endParaRPr lang="en-US" dirty="0"/>
          </a:p>
          <a:p>
            <a:r>
              <a:rPr lang="en-US" dirty="0"/>
              <a:t>GrantsStation</a:t>
            </a:r>
          </a:p>
          <a:p>
            <a:endParaRPr lang="en-US" dirty="0"/>
          </a:p>
          <a:p>
            <a:r>
              <a:rPr lang="en-US" dirty="0"/>
              <a:t>Provide Grant Seeking Assistance with NPI/SouthShore Grants</a:t>
            </a:r>
          </a:p>
        </p:txBody>
      </p:sp>
      <p:sp>
        <p:nvSpPr>
          <p:cNvPr id="4" name="Date Placeholder 3">
            <a:extLst>
              <a:ext uri="{FF2B5EF4-FFF2-40B4-BE49-F238E27FC236}">
                <a16:creationId xmlns:a16="http://schemas.microsoft.com/office/drawing/2014/main" id="{F6644EB1-B3AA-484E-8B24-9492651AA545}"/>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67FEAECF-B0A8-4EA0-BA3F-70B391FBC872}"/>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3ECE8B6A-D22C-469A-875C-DF8E4BBC464A}"/>
              </a:ext>
            </a:extLst>
          </p:cNvPr>
          <p:cNvSpPr>
            <a:spLocks noGrp="1"/>
          </p:cNvSpPr>
          <p:nvPr>
            <p:ph type="sldNum" sz="quarter" idx="12"/>
          </p:nvPr>
        </p:nvSpPr>
        <p:spPr/>
        <p:txBody>
          <a:bodyPr/>
          <a:lstStyle/>
          <a:p>
            <a:fld id="{403856C6-A4E6-4EFF-B65A-5B7A3F8A7351}" type="slidenum">
              <a:rPr lang="en-US" smtClean="0"/>
              <a:t>12</a:t>
            </a:fld>
            <a:endParaRPr lang="en-US"/>
          </a:p>
        </p:txBody>
      </p:sp>
    </p:spTree>
    <p:extLst>
      <p:ext uri="{BB962C8B-B14F-4D97-AF65-F5344CB8AC3E}">
        <p14:creationId xmlns:p14="http://schemas.microsoft.com/office/powerpoint/2010/main" val="8709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Government Publications &amp; </a:t>
            </a:r>
            <a:br>
              <a:rPr lang="en-US" dirty="0"/>
            </a:br>
            <a:r>
              <a:rPr lang="en-US" dirty="0"/>
              <a:t>Lake County Central Law Library</a:t>
            </a:r>
          </a:p>
        </p:txBody>
      </p:sp>
      <p:sp>
        <p:nvSpPr>
          <p:cNvPr id="3" name="Content Placeholder 2"/>
          <p:cNvSpPr>
            <a:spLocks noGrp="1"/>
          </p:cNvSpPr>
          <p:nvPr>
            <p:ph idx="1"/>
          </p:nvPr>
        </p:nvSpPr>
        <p:spPr>
          <a:xfrm>
            <a:off x="1981200" y="1524000"/>
            <a:ext cx="8229600" cy="4648200"/>
          </a:xfrm>
        </p:spPr>
        <p:txBody>
          <a:bodyPr>
            <a:normAutofit lnSpcReduction="10000"/>
          </a:bodyPr>
          <a:lstStyle/>
          <a:p>
            <a:endParaRPr lang="en-US" dirty="0"/>
          </a:p>
          <a:p>
            <a:r>
              <a:rPr lang="en-US" dirty="0"/>
              <a:t>Federal Depository Library System – Free, Not Copyrighted Info.</a:t>
            </a:r>
          </a:p>
          <a:p>
            <a:endParaRPr lang="en-US" dirty="0"/>
          </a:p>
          <a:p>
            <a:r>
              <a:rPr lang="en-US" dirty="0"/>
              <a:t>State of Indiana Government Information</a:t>
            </a:r>
          </a:p>
          <a:p>
            <a:endParaRPr lang="en-US" dirty="0"/>
          </a:p>
          <a:p>
            <a:r>
              <a:rPr lang="en-US" dirty="0"/>
              <a:t>INDIGO – Statewide Indiana Government Publication Librarians</a:t>
            </a:r>
          </a:p>
          <a:p>
            <a:endParaRPr lang="en-US" dirty="0"/>
          </a:p>
          <a:p>
            <a:r>
              <a:rPr lang="en-US" dirty="0"/>
              <a:t>Cases, Legal Forms, and Pro Bono Referral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362200"/>
            <a:ext cx="2133600" cy="1600200"/>
          </a:xfrm>
          <a:prstGeom prst="rect">
            <a:avLst/>
          </a:prstGeom>
        </p:spPr>
      </p:pic>
      <p:sp>
        <p:nvSpPr>
          <p:cNvPr id="5" name="Date Placeholder 4">
            <a:extLst>
              <a:ext uri="{FF2B5EF4-FFF2-40B4-BE49-F238E27FC236}">
                <a16:creationId xmlns:a16="http://schemas.microsoft.com/office/drawing/2014/main" id="{C35046B3-9CD7-4F66-964A-D8318CAC078C}"/>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0024A292-BFC0-4DBC-AD85-E3D6CF1EE29A}"/>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7F679951-E170-47D8-B4D1-984DC1FBBC31}"/>
              </a:ext>
            </a:extLst>
          </p:cNvPr>
          <p:cNvSpPr>
            <a:spLocks noGrp="1"/>
          </p:cNvSpPr>
          <p:nvPr>
            <p:ph type="sldNum" sz="quarter" idx="12"/>
          </p:nvPr>
        </p:nvSpPr>
        <p:spPr/>
        <p:txBody>
          <a:bodyPr/>
          <a:lstStyle/>
          <a:p>
            <a:fld id="{403856C6-A4E6-4EFF-B65A-5B7A3F8A7351}" type="slidenum">
              <a:rPr lang="en-US" smtClean="0"/>
              <a:t>13</a:t>
            </a:fld>
            <a:endParaRPr lang="en-US"/>
          </a:p>
        </p:txBody>
      </p:sp>
    </p:spTree>
    <p:extLst>
      <p:ext uri="{BB962C8B-B14F-4D97-AF65-F5344CB8AC3E}">
        <p14:creationId xmlns:p14="http://schemas.microsoft.com/office/powerpoint/2010/main" val="228435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Partners</a:t>
            </a:r>
          </a:p>
        </p:txBody>
      </p:sp>
      <p:sp>
        <p:nvSpPr>
          <p:cNvPr id="3" name="Content Placeholder 2"/>
          <p:cNvSpPr>
            <a:spLocks noGrp="1"/>
          </p:cNvSpPr>
          <p:nvPr>
            <p:ph idx="1"/>
          </p:nvPr>
        </p:nvSpPr>
        <p:spPr>
          <a:xfrm>
            <a:off x="1981200" y="1600200"/>
            <a:ext cx="8534400" cy="4648200"/>
          </a:xfrm>
        </p:spPr>
        <p:txBody>
          <a:bodyPr>
            <a:normAutofit fontScale="92500" lnSpcReduction="10000"/>
          </a:bodyPr>
          <a:lstStyle/>
          <a:p>
            <a:r>
              <a:rPr lang="en-US" dirty="0"/>
              <a:t>GEMINUS</a:t>
            </a:r>
          </a:p>
          <a:p>
            <a:r>
              <a:rPr lang="en-US" dirty="0"/>
              <a:t>Boys and Girls Clubs of Northwest Indiana</a:t>
            </a:r>
          </a:p>
          <a:p>
            <a:r>
              <a:rPr lang="en-US" dirty="0"/>
              <a:t>Gary CARE</a:t>
            </a:r>
          </a:p>
          <a:p>
            <a:r>
              <a:rPr lang="en-US" dirty="0"/>
              <a:t>Hammond Sanitary District</a:t>
            </a:r>
          </a:p>
          <a:p>
            <a:r>
              <a:rPr lang="en-US" dirty="0"/>
              <a:t>Indiana Department of Environmental Management (IDEM)</a:t>
            </a:r>
          </a:p>
          <a:p>
            <a:r>
              <a:rPr lang="en-US" dirty="0"/>
              <a:t>Northwestern Regional Planning Commission</a:t>
            </a:r>
          </a:p>
          <a:p>
            <a:r>
              <a:rPr lang="en-US" dirty="0"/>
              <a:t>Indiana Geological Survey</a:t>
            </a:r>
          </a:p>
          <a:p>
            <a:r>
              <a:rPr lang="en-US" dirty="0"/>
              <a:t>Northwest Indiana World Trade Council</a:t>
            </a:r>
          </a:p>
          <a:p>
            <a:r>
              <a:rPr lang="en-US" dirty="0" err="1"/>
              <a:t>NonProfit</a:t>
            </a:r>
            <a:r>
              <a:rPr lang="en-US" dirty="0"/>
              <a:t> Institute/South Shore Grants</a:t>
            </a:r>
          </a:p>
          <a:p>
            <a:r>
              <a:rPr lang="en-US" dirty="0"/>
              <a:t>Gary Glen Park Weed and Seed Project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35A59F9-70CB-4A38-A639-90CD9DED981D}"/>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BE98D9E9-E9D8-46AC-AD01-DF52F5DD57BC}"/>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E1D43149-0097-4769-9FFB-2D93D135B63D}"/>
              </a:ext>
            </a:extLst>
          </p:cNvPr>
          <p:cNvSpPr>
            <a:spLocks noGrp="1"/>
          </p:cNvSpPr>
          <p:nvPr>
            <p:ph type="sldNum" sz="quarter" idx="12"/>
          </p:nvPr>
        </p:nvSpPr>
        <p:spPr/>
        <p:txBody>
          <a:bodyPr/>
          <a:lstStyle/>
          <a:p>
            <a:fld id="{403856C6-A4E6-4EFF-B65A-5B7A3F8A7351}" type="slidenum">
              <a:rPr lang="en-US" smtClean="0"/>
              <a:t>14</a:t>
            </a:fld>
            <a:endParaRPr lang="en-US"/>
          </a:p>
        </p:txBody>
      </p:sp>
    </p:spTree>
    <p:extLst>
      <p:ext uri="{BB962C8B-B14F-4D97-AF65-F5344CB8AC3E}">
        <p14:creationId xmlns:p14="http://schemas.microsoft.com/office/powerpoint/2010/main" val="288084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IU Northwest Campus Partners</a:t>
            </a:r>
          </a:p>
        </p:txBody>
      </p:sp>
      <p:sp>
        <p:nvSpPr>
          <p:cNvPr id="3" name="Content Placeholder 2"/>
          <p:cNvSpPr>
            <a:spLocks noGrp="1"/>
          </p:cNvSpPr>
          <p:nvPr>
            <p:ph idx="1"/>
          </p:nvPr>
        </p:nvSpPr>
        <p:spPr>
          <a:xfrm>
            <a:off x="1981200" y="1600200"/>
            <a:ext cx="8382000" cy="4648200"/>
          </a:xfrm>
        </p:spPr>
        <p:txBody>
          <a:bodyPr>
            <a:normAutofit fontScale="92500" lnSpcReduction="20000"/>
          </a:bodyPr>
          <a:lstStyle/>
          <a:p>
            <a:pPr>
              <a:lnSpc>
                <a:spcPct val="150000"/>
              </a:lnSpc>
            </a:pPr>
            <a:r>
              <a:rPr lang="en-US" dirty="0"/>
              <a:t>School of Business and Economics (SOBE)</a:t>
            </a:r>
          </a:p>
          <a:p>
            <a:pPr>
              <a:lnSpc>
                <a:spcPct val="150000"/>
              </a:lnSpc>
            </a:pPr>
            <a:r>
              <a:rPr lang="en-US" dirty="0"/>
              <a:t>Community Garden</a:t>
            </a:r>
          </a:p>
          <a:p>
            <a:pPr>
              <a:lnSpc>
                <a:spcPct val="150000"/>
              </a:lnSpc>
            </a:pPr>
            <a:r>
              <a:rPr lang="en-US" dirty="0"/>
              <a:t>Center for Urban and Regional Excellence (CURE)</a:t>
            </a:r>
          </a:p>
          <a:p>
            <a:pPr>
              <a:lnSpc>
                <a:spcPct val="150000"/>
              </a:lnSpc>
            </a:pPr>
            <a:r>
              <a:rPr lang="en-US" dirty="0"/>
              <a:t>Northwest Indiana Consortium for the Environment (NICE)</a:t>
            </a:r>
          </a:p>
          <a:p>
            <a:pPr>
              <a:lnSpc>
                <a:spcPct val="150000"/>
              </a:lnSpc>
            </a:pPr>
            <a:r>
              <a:rPr lang="en-US" dirty="0"/>
              <a:t>School of Public and Environmental Affairs (SPEA)</a:t>
            </a:r>
          </a:p>
          <a:p>
            <a:pPr>
              <a:lnSpc>
                <a:spcPct val="150000"/>
              </a:lnSpc>
            </a:pPr>
            <a:r>
              <a:rPr lang="en-US" dirty="0"/>
              <a:t>Development Office</a:t>
            </a:r>
          </a:p>
          <a:p>
            <a:pPr>
              <a:lnSpc>
                <a:spcPct val="150000"/>
              </a:lnSpc>
            </a:pPr>
            <a:r>
              <a:rPr lang="en-US" dirty="0"/>
              <a:t>IU Foundation</a:t>
            </a:r>
          </a:p>
          <a:p>
            <a:endParaRPr lang="en-US" dirty="0"/>
          </a:p>
        </p:txBody>
      </p:sp>
      <p:sp>
        <p:nvSpPr>
          <p:cNvPr id="4" name="Date Placeholder 3">
            <a:extLst>
              <a:ext uri="{FF2B5EF4-FFF2-40B4-BE49-F238E27FC236}">
                <a16:creationId xmlns:a16="http://schemas.microsoft.com/office/drawing/2014/main" id="{9B9DCD49-5C48-4A78-AB96-2B0E8D8EF9C6}"/>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7E505117-5E5F-4208-B853-E2D32D16E303}"/>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FC5F7D9F-EA84-4D49-A748-8D3FCC59D735}"/>
              </a:ext>
            </a:extLst>
          </p:cNvPr>
          <p:cNvSpPr>
            <a:spLocks noGrp="1"/>
          </p:cNvSpPr>
          <p:nvPr>
            <p:ph type="sldNum" sz="quarter" idx="12"/>
          </p:nvPr>
        </p:nvSpPr>
        <p:spPr/>
        <p:txBody>
          <a:bodyPr/>
          <a:lstStyle/>
          <a:p>
            <a:fld id="{403856C6-A4E6-4EFF-B65A-5B7A3F8A7351}" type="slidenum">
              <a:rPr lang="en-US" smtClean="0"/>
              <a:t>15</a:t>
            </a:fld>
            <a:endParaRPr lang="en-US"/>
          </a:p>
        </p:txBody>
      </p:sp>
    </p:spTree>
    <p:extLst>
      <p:ext uri="{BB962C8B-B14F-4D97-AF65-F5344CB8AC3E}">
        <p14:creationId xmlns:p14="http://schemas.microsoft.com/office/powerpoint/2010/main" val="252794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Funders</a:t>
            </a:r>
          </a:p>
        </p:txBody>
      </p:sp>
      <p:sp>
        <p:nvSpPr>
          <p:cNvPr id="3" name="Content Placeholder 2"/>
          <p:cNvSpPr>
            <a:spLocks noGrp="1"/>
          </p:cNvSpPr>
          <p:nvPr>
            <p:ph idx="1"/>
          </p:nvPr>
        </p:nvSpPr>
        <p:spPr>
          <a:xfrm>
            <a:off x="1981200" y="1371600"/>
            <a:ext cx="8229600" cy="4800600"/>
          </a:xfrm>
        </p:spPr>
        <p:txBody>
          <a:bodyPr>
            <a:normAutofit fontScale="62500" lnSpcReduction="20000"/>
          </a:bodyPr>
          <a:lstStyle/>
          <a:p>
            <a:r>
              <a:rPr lang="en-US" b="1" dirty="0"/>
              <a:t>Grants</a:t>
            </a:r>
          </a:p>
          <a:p>
            <a:pPr lvl="1">
              <a:lnSpc>
                <a:spcPct val="120000"/>
              </a:lnSpc>
            </a:pPr>
            <a:r>
              <a:rPr lang="en-US" dirty="0"/>
              <a:t>Indiana University's 1996 Strategic Directions Initiative</a:t>
            </a:r>
          </a:p>
          <a:p>
            <a:pPr lvl="1">
              <a:lnSpc>
                <a:spcPct val="120000"/>
              </a:lnSpc>
            </a:pPr>
            <a:r>
              <a:rPr lang="en-US" dirty="0"/>
              <a:t>U.S. EPA – Environmental Justice Office</a:t>
            </a:r>
          </a:p>
          <a:p>
            <a:pPr lvl="1">
              <a:lnSpc>
                <a:spcPct val="120000"/>
              </a:lnSpc>
            </a:pPr>
            <a:r>
              <a:rPr lang="en-US" dirty="0"/>
              <a:t>Federal Geographic Data Committee</a:t>
            </a:r>
          </a:p>
          <a:p>
            <a:pPr lvl="1">
              <a:lnSpc>
                <a:spcPct val="120000"/>
              </a:lnSpc>
            </a:pPr>
            <a:r>
              <a:rPr lang="en-US" dirty="0"/>
              <a:t>Lake Michigan Coastal Program</a:t>
            </a:r>
          </a:p>
          <a:p>
            <a:pPr lvl="1">
              <a:lnSpc>
                <a:spcPct val="120000"/>
              </a:lnSpc>
            </a:pPr>
            <a:r>
              <a:rPr lang="en-US" dirty="0"/>
              <a:t>Indiana State Library/Institute of Museum and Library Services</a:t>
            </a:r>
          </a:p>
          <a:p>
            <a:pPr lvl="1">
              <a:lnSpc>
                <a:spcPct val="120000"/>
              </a:lnSpc>
            </a:pPr>
            <a:r>
              <a:rPr lang="en-US" dirty="0"/>
              <a:t>NIPSCO Economic Development Department</a:t>
            </a:r>
          </a:p>
          <a:p>
            <a:pPr lvl="1">
              <a:lnSpc>
                <a:spcPct val="120000"/>
              </a:lnSpc>
            </a:pPr>
            <a:r>
              <a:rPr lang="en-US" dirty="0"/>
              <a:t>Center for Urban and Regional Excellence/CURE</a:t>
            </a:r>
          </a:p>
          <a:p>
            <a:pPr>
              <a:lnSpc>
                <a:spcPct val="120000"/>
              </a:lnSpc>
            </a:pPr>
            <a:r>
              <a:rPr lang="en-US" b="1" dirty="0"/>
              <a:t>Contracts</a:t>
            </a:r>
          </a:p>
          <a:p>
            <a:pPr lvl="1">
              <a:lnSpc>
                <a:spcPct val="120000"/>
              </a:lnSpc>
            </a:pPr>
            <a:r>
              <a:rPr lang="en-US" dirty="0"/>
              <a:t>Wildlife Habitat Council</a:t>
            </a:r>
          </a:p>
          <a:p>
            <a:pPr lvl="1">
              <a:lnSpc>
                <a:spcPct val="120000"/>
              </a:lnSpc>
            </a:pPr>
            <a:r>
              <a:rPr lang="en-US" dirty="0"/>
              <a:t>Town of Highland Clerk Treasurer’s Office</a:t>
            </a:r>
          </a:p>
          <a:p>
            <a:pPr lvl="1">
              <a:lnSpc>
                <a:spcPct val="120000"/>
              </a:lnSpc>
            </a:pPr>
            <a:r>
              <a:rPr lang="en-US" dirty="0"/>
              <a:t>Gary/Chicago Airport</a:t>
            </a:r>
          </a:p>
          <a:p>
            <a:pPr lvl="1">
              <a:lnSpc>
                <a:spcPct val="120000"/>
              </a:lnSpc>
            </a:pPr>
            <a:r>
              <a:rPr lang="en-US" dirty="0"/>
              <a:t>Save the Dunes Conservation Fund</a:t>
            </a:r>
          </a:p>
          <a:p>
            <a:pPr lvl="1">
              <a:lnSpc>
                <a:spcPct val="120000"/>
              </a:lnSpc>
            </a:pPr>
            <a:r>
              <a:rPr lang="en-US" dirty="0"/>
              <a:t>Gary Housing Authority HOPE VI Project</a:t>
            </a:r>
          </a:p>
          <a:p>
            <a:pPr lvl="1">
              <a:lnSpc>
                <a:spcPct val="120000"/>
              </a:lnSpc>
            </a:pPr>
            <a:r>
              <a:rPr lang="en-US" dirty="0"/>
              <a:t>Head Starts of St. Joseph and Elkhart Counties, IN</a:t>
            </a:r>
          </a:p>
          <a:p>
            <a:pPr lvl="1">
              <a:lnSpc>
                <a:spcPct val="120000"/>
              </a:lnSpc>
            </a:pPr>
            <a:endParaRPr lang="en-US" dirty="0"/>
          </a:p>
          <a:p>
            <a:pPr lvl="1">
              <a:lnSpc>
                <a:spcPct val="120000"/>
              </a:lnSpc>
            </a:pPr>
            <a:endParaRPr lang="en-US" dirty="0"/>
          </a:p>
        </p:txBody>
      </p:sp>
      <p:sp>
        <p:nvSpPr>
          <p:cNvPr id="4" name="Date Placeholder 3">
            <a:extLst>
              <a:ext uri="{FF2B5EF4-FFF2-40B4-BE49-F238E27FC236}">
                <a16:creationId xmlns:a16="http://schemas.microsoft.com/office/drawing/2014/main" id="{7BC74CC1-C7FD-4742-99F6-34B60E9A4733}"/>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356FB5EC-3AAA-47D6-AAD9-56DF8D570E64}"/>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E7E5D1E7-EAE4-4C54-B2E0-0DCE8C1273FD}"/>
              </a:ext>
            </a:extLst>
          </p:cNvPr>
          <p:cNvSpPr>
            <a:spLocks noGrp="1"/>
          </p:cNvSpPr>
          <p:nvPr>
            <p:ph type="sldNum" sz="quarter" idx="12"/>
          </p:nvPr>
        </p:nvSpPr>
        <p:spPr/>
        <p:txBody>
          <a:bodyPr/>
          <a:lstStyle/>
          <a:p>
            <a:fld id="{403856C6-A4E6-4EFF-B65A-5B7A3F8A7351}" type="slidenum">
              <a:rPr lang="en-US" smtClean="0"/>
              <a:t>16</a:t>
            </a:fld>
            <a:endParaRPr lang="en-US"/>
          </a:p>
        </p:txBody>
      </p:sp>
    </p:spTree>
    <p:extLst>
      <p:ext uri="{BB962C8B-B14F-4D97-AF65-F5344CB8AC3E}">
        <p14:creationId xmlns:p14="http://schemas.microsoft.com/office/powerpoint/2010/main" val="111116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Philosophy for Success</a:t>
            </a:r>
          </a:p>
        </p:txBody>
      </p:sp>
      <p:sp>
        <p:nvSpPr>
          <p:cNvPr id="3" name="Content Placeholder 2"/>
          <p:cNvSpPr>
            <a:spLocks noGrp="1"/>
          </p:cNvSpPr>
          <p:nvPr>
            <p:ph idx="1"/>
          </p:nvPr>
        </p:nvSpPr>
        <p:spPr/>
        <p:txBody>
          <a:bodyPr>
            <a:normAutofit fontScale="77500" lnSpcReduction="20000"/>
          </a:bodyPr>
          <a:lstStyle/>
          <a:p>
            <a:pPr>
              <a:lnSpc>
                <a:spcPct val="200000"/>
              </a:lnSpc>
            </a:pPr>
            <a:r>
              <a:rPr lang="en-US" dirty="0"/>
              <a:t>Opportunistic/Flexibility to Meet Current Needs</a:t>
            </a:r>
          </a:p>
          <a:p>
            <a:pPr>
              <a:lnSpc>
                <a:spcPct val="200000"/>
              </a:lnSpc>
            </a:pPr>
            <a:r>
              <a:rPr lang="en-US" dirty="0"/>
              <a:t>Not Profit Making</a:t>
            </a:r>
          </a:p>
          <a:p>
            <a:pPr>
              <a:lnSpc>
                <a:spcPct val="200000"/>
              </a:lnSpc>
            </a:pPr>
            <a:r>
              <a:rPr lang="en-US" dirty="0"/>
              <a:t>Customer Service Oriented</a:t>
            </a:r>
          </a:p>
          <a:p>
            <a:pPr>
              <a:lnSpc>
                <a:spcPct val="200000"/>
              </a:lnSpc>
            </a:pPr>
            <a:r>
              <a:rPr lang="en-US" dirty="0"/>
              <a:t>Proactive Pursuit of External Funding</a:t>
            </a:r>
          </a:p>
          <a:p>
            <a:pPr>
              <a:lnSpc>
                <a:spcPct val="200000"/>
              </a:lnSpc>
            </a:pPr>
            <a:r>
              <a:rPr lang="en-US" dirty="0"/>
              <a:t>Library – Value Added Visualized Information and Data</a:t>
            </a:r>
          </a:p>
          <a:p>
            <a:pPr>
              <a:lnSpc>
                <a:spcPct val="200000"/>
              </a:lnSpc>
            </a:pPr>
            <a:r>
              <a:rPr lang="en-US" dirty="0"/>
              <a:t>Reputation of Indiana University</a:t>
            </a:r>
          </a:p>
        </p:txBody>
      </p:sp>
      <p:sp>
        <p:nvSpPr>
          <p:cNvPr id="4" name="Date Placeholder 3">
            <a:extLst>
              <a:ext uri="{FF2B5EF4-FFF2-40B4-BE49-F238E27FC236}">
                <a16:creationId xmlns:a16="http://schemas.microsoft.com/office/drawing/2014/main" id="{BDB7D347-3ECD-4B08-ABA9-AAAB85A46521}"/>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919C156B-966C-4B70-BB61-F0CCAC700355}"/>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5AB48045-115C-4A74-A9C8-9EECE3585A10}"/>
              </a:ext>
            </a:extLst>
          </p:cNvPr>
          <p:cNvSpPr>
            <a:spLocks noGrp="1"/>
          </p:cNvSpPr>
          <p:nvPr>
            <p:ph type="sldNum" sz="quarter" idx="12"/>
          </p:nvPr>
        </p:nvSpPr>
        <p:spPr/>
        <p:txBody>
          <a:bodyPr/>
          <a:lstStyle/>
          <a:p>
            <a:fld id="{403856C6-A4E6-4EFF-B65A-5B7A3F8A7351}" type="slidenum">
              <a:rPr lang="en-US" smtClean="0"/>
              <a:t>17</a:t>
            </a:fld>
            <a:endParaRPr lang="en-US"/>
          </a:p>
        </p:txBody>
      </p:sp>
    </p:spTree>
    <p:extLst>
      <p:ext uri="{BB962C8B-B14F-4D97-AF65-F5344CB8AC3E}">
        <p14:creationId xmlns:p14="http://schemas.microsoft.com/office/powerpoint/2010/main" val="193680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638800"/>
          </a:xfrm>
        </p:spPr>
        <p:txBody>
          <a:bodyPr>
            <a:normAutofit/>
          </a:bodyPr>
          <a:lstStyle/>
          <a:p>
            <a:pPr marL="0" indent="0" algn="ctr">
              <a:buNone/>
            </a:pPr>
            <a:r>
              <a:rPr lang="en-US" dirty="0"/>
              <a:t>Contact Information</a:t>
            </a:r>
          </a:p>
          <a:p>
            <a:pPr marL="0" indent="0">
              <a:buNone/>
            </a:pPr>
            <a:endParaRPr lang="en-US" sz="1900" dirty="0"/>
          </a:p>
          <a:p>
            <a:pPr marL="0" indent="0" algn="ctr">
              <a:buNone/>
            </a:pPr>
            <a:endParaRPr lang="en-US" sz="1900" dirty="0"/>
          </a:p>
          <a:p>
            <a:pPr marL="0" indent="0" algn="ctr">
              <a:buNone/>
            </a:pPr>
            <a:endParaRPr lang="en-US" sz="1900" dirty="0"/>
          </a:p>
          <a:p>
            <a:pPr marL="0" indent="0" algn="ctr">
              <a:buNone/>
            </a:pPr>
            <a:r>
              <a:rPr lang="en-US" sz="1900" dirty="0"/>
              <a:t>Scott Sandberg, Assistant Librarian</a:t>
            </a:r>
          </a:p>
          <a:p>
            <a:pPr marL="0" indent="0" algn="ctr">
              <a:buNone/>
            </a:pPr>
            <a:r>
              <a:rPr lang="en-US" sz="1900" dirty="0">
                <a:hlinkClick r:id="rId3"/>
              </a:rPr>
              <a:t>smsandbe@iun.edu</a:t>
            </a:r>
            <a:endParaRPr lang="en-US" sz="1900" dirty="0"/>
          </a:p>
          <a:p>
            <a:pPr marL="0" indent="0" algn="ctr">
              <a:buNone/>
            </a:pPr>
            <a:r>
              <a:rPr lang="en-US" sz="1900" dirty="0"/>
              <a:t>219-980-6928</a:t>
            </a:r>
          </a:p>
          <a:p>
            <a:pPr marL="0" indent="0" algn="ctr">
              <a:buNone/>
            </a:pPr>
            <a:endParaRPr lang="en-US" sz="1900" dirty="0"/>
          </a:p>
          <a:p>
            <a:pPr marL="0" indent="0">
              <a:buNone/>
            </a:pPr>
            <a:endParaRPr lang="en-US" dirty="0"/>
          </a:p>
          <a:p>
            <a:pPr marL="0" indent="0">
              <a:buNone/>
            </a:pPr>
            <a:endParaRPr lang="en-US" dirty="0"/>
          </a:p>
        </p:txBody>
      </p:sp>
      <p:sp>
        <p:nvSpPr>
          <p:cNvPr id="2" name="Date Placeholder 1">
            <a:extLst>
              <a:ext uri="{FF2B5EF4-FFF2-40B4-BE49-F238E27FC236}">
                <a16:creationId xmlns:a16="http://schemas.microsoft.com/office/drawing/2014/main" id="{BAA93910-EE00-4A8E-B285-863E52E1FEDE}"/>
              </a:ext>
            </a:extLst>
          </p:cNvPr>
          <p:cNvSpPr>
            <a:spLocks noGrp="1"/>
          </p:cNvSpPr>
          <p:nvPr>
            <p:ph type="dt" sz="half" idx="10"/>
          </p:nvPr>
        </p:nvSpPr>
        <p:spPr/>
        <p:txBody>
          <a:bodyPr/>
          <a:lstStyle/>
          <a:p>
            <a:r>
              <a:rPr lang="en-US"/>
              <a:t>9/28/2017</a:t>
            </a:r>
          </a:p>
        </p:txBody>
      </p:sp>
      <p:sp>
        <p:nvSpPr>
          <p:cNvPr id="4" name="Footer Placeholder 3">
            <a:extLst>
              <a:ext uri="{FF2B5EF4-FFF2-40B4-BE49-F238E27FC236}">
                <a16:creationId xmlns:a16="http://schemas.microsoft.com/office/drawing/2014/main" id="{143DF5CB-6B63-4B16-B5CC-A7898371E4FD}"/>
              </a:ext>
            </a:extLst>
          </p:cNvPr>
          <p:cNvSpPr>
            <a:spLocks noGrp="1"/>
          </p:cNvSpPr>
          <p:nvPr>
            <p:ph type="ftr" sz="quarter" idx="11"/>
          </p:nvPr>
        </p:nvSpPr>
        <p:spPr/>
        <p:txBody>
          <a:bodyPr/>
          <a:lstStyle/>
          <a:p>
            <a:r>
              <a:rPr lang="en-US"/>
              <a:t>MCLS Community Engagement Reboot</a:t>
            </a:r>
          </a:p>
        </p:txBody>
      </p:sp>
      <p:sp>
        <p:nvSpPr>
          <p:cNvPr id="5" name="Slide Number Placeholder 4">
            <a:extLst>
              <a:ext uri="{FF2B5EF4-FFF2-40B4-BE49-F238E27FC236}">
                <a16:creationId xmlns:a16="http://schemas.microsoft.com/office/drawing/2014/main" id="{2AE3E761-02FC-470C-84C6-4FE6C0BF1F0D}"/>
              </a:ext>
            </a:extLst>
          </p:cNvPr>
          <p:cNvSpPr>
            <a:spLocks noGrp="1"/>
          </p:cNvSpPr>
          <p:nvPr>
            <p:ph type="sldNum" sz="quarter" idx="12"/>
          </p:nvPr>
        </p:nvSpPr>
        <p:spPr/>
        <p:txBody>
          <a:bodyPr/>
          <a:lstStyle/>
          <a:p>
            <a:fld id="{403856C6-A4E6-4EFF-B65A-5B7A3F8A7351}" type="slidenum">
              <a:rPr lang="en-US" smtClean="0"/>
              <a:t>18</a:t>
            </a:fld>
            <a:endParaRPr lang="en-US"/>
          </a:p>
        </p:txBody>
      </p:sp>
    </p:spTree>
    <p:extLst>
      <p:ext uri="{BB962C8B-B14F-4D97-AF65-F5344CB8AC3E}">
        <p14:creationId xmlns:p14="http://schemas.microsoft.com/office/powerpoint/2010/main" val="357217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IU Northwest and Community Engagement</a:t>
            </a:r>
          </a:p>
        </p:txBody>
      </p:sp>
      <p:sp>
        <p:nvSpPr>
          <p:cNvPr id="3" name="Content Placeholder 2"/>
          <p:cNvSpPr>
            <a:spLocks noGrp="1"/>
          </p:cNvSpPr>
          <p:nvPr>
            <p:ph idx="1"/>
          </p:nvPr>
        </p:nvSpPr>
        <p:spPr>
          <a:xfrm>
            <a:off x="1981200" y="1676400"/>
            <a:ext cx="8229600" cy="4648200"/>
          </a:xfrm>
        </p:spPr>
        <p:txBody>
          <a:bodyPr>
            <a:normAutofit fontScale="92500" lnSpcReduction="20000"/>
          </a:bodyPr>
          <a:lstStyle/>
          <a:p>
            <a:r>
              <a:rPr lang="en-US" dirty="0"/>
              <a:t>Academic Affairs – CURE</a:t>
            </a:r>
          </a:p>
          <a:p>
            <a:r>
              <a:rPr lang="en-US" dirty="0"/>
              <a:t>Arts &amp; Sciences – Science Olympiad</a:t>
            </a:r>
          </a:p>
          <a:p>
            <a:r>
              <a:rPr lang="en-US" dirty="0"/>
              <a:t>Business &amp; Economics – Center for Mgmt. Dev. &amp; VITA</a:t>
            </a:r>
          </a:p>
          <a:p>
            <a:r>
              <a:rPr lang="en-US" dirty="0"/>
              <a:t>Continuing Studies – Glen Park Conversations &amp; Kids College</a:t>
            </a:r>
          </a:p>
          <a:p>
            <a:r>
              <a:rPr lang="en-US" dirty="0"/>
              <a:t>School of Education – Urban Teacher Education Program (UTEP)</a:t>
            </a:r>
          </a:p>
          <a:p>
            <a:r>
              <a:rPr lang="en-US" dirty="0"/>
              <a:t>Health &amp; Human Services – Public Affairs Week &amp; Child Abuse Forum Prevention</a:t>
            </a:r>
          </a:p>
          <a:p>
            <a:r>
              <a:rPr lang="en-US" dirty="0"/>
              <a:t>IU School of Medicine Northwest - International Human Cadaver </a:t>
            </a:r>
            <a:r>
              <a:rPr lang="en-US" dirty="0" err="1"/>
              <a:t>Prosection</a:t>
            </a:r>
            <a:r>
              <a:rPr lang="en-US" dirty="0"/>
              <a:t> Program </a:t>
            </a:r>
          </a:p>
          <a:p>
            <a:r>
              <a:rPr lang="en-US" dirty="0"/>
              <a:t>Student Affairs – Career Fairs</a:t>
            </a:r>
          </a:p>
        </p:txBody>
      </p:sp>
      <p:sp>
        <p:nvSpPr>
          <p:cNvPr id="4" name="Date Placeholder 3">
            <a:extLst>
              <a:ext uri="{FF2B5EF4-FFF2-40B4-BE49-F238E27FC236}">
                <a16:creationId xmlns:a16="http://schemas.microsoft.com/office/drawing/2014/main" id="{4AA7336B-597B-42BE-A556-86592B918A36}"/>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4068647B-56D8-4A52-95E2-FC5737A5B038}"/>
              </a:ext>
            </a:extLst>
          </p:cNvPr>
          <p:cNvSpPr>
            <a:spLocks noGrp="1"/>
          </p:cNvSpPr>
          <p:nvPr>
            <p:ph type="ftr" sz="quarter" idx="11"/>
          </p:nvPr>
        </p:nvSpPr>
        <p:spPr/>
        <p:txBody>
          <a:bodyPr/>
          <a:lstStyle/>
          <a:p>
            <a:r>
              <a:rPr lang="en-US" dirty="0"/>
              <a:t>MCLS Community Engagement Reboot</a:t>
            </a:r>
          </a:p>
        </p:txBody>
      </p:sp>
      <p:sp>
        <p:nvSpPr>
          <p:cNvPr id="6" name="Slide Number Placeholder 5">
            <a:extLst>
              <a:ext uri="{FF2B5EF4-FFF2-40B4-BE49-F238E27FC236}">
                <a16:creationId xmlns:a16="http://schemas.microsoft.com/office/drawing/2014/main" id="{0FC38C74-6957-4D8F-B824-B22D2E693D9F}"/>
              </a:ext>
            </a:extLst>
          </p:cNvPr>
          <p:cNvSpPr>
            <a:spLocks noGrp="1"/>
          </p:cNvSpPr>
          <p:nvPr>
            <p:ph type="sldNum" sz="quarter" idx="12"/>
          </p:nvPr>
        </p:nvSpPr>
        <p:spPr/>
        <p:txBody>
          <a:bodyPr/>
          <a:lstStyle/>
          <a:p>
            <a:fld id="{403856C6-A4E6-4EFF-B65A-5B7A3F8A7351}" type="slidenum">
              <a:rPr lang="en-US" smtClean="0"/>
              <a:t>2</a:t>
            </a:fld>
            <a:endParaRPr lang="en-US"/>
          </a:p>
        </p:txBody>
      </p:sp>
    </p:spTree>
    <p:extLst>
      <p:ext uri="{BB962C8B-B14F-4D97-AF65-F5344CB8AC3E}">
        <p14:creationId xmlns:p14="http://schemas.microsoft.com/office/powerpoint/2010/main" val="33417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IU Northwest and Center for </a:t>
            </a:r>
            <a:br>
              <a:rPr lang="en-US" dirty="0"/>
            </a:br>
            <a:r>
              <a:rPr lang="en-US" dirty="0"/>
              <a:t>Urban &amp; Regional Excellence (CURE)</a:t>
            </a:r>
          </a:p>
        </p:txBody>
      </p:sp>
      <p:sp>
        <p:nvSpPr>
          <p:cNvPr id="3" name="Content Placeholder 2"/>
          <p:cNvSpPr>
            <a:spLocks noGrp="1"/>
          </p:cNvSpPr>
          <p:nvPr>
            <p:ph idx="1"/>
          </p:nvPr>
        </p:nvSpPr>
        <p:spPr>
          <a:xfrm>
            <a:off x="1981200" y="1828800"/>
            <a:ext cx="8382000" cy="4038600"/>
          </a:xfrm>
        </p:spPr>
        <p:txBody>
          <a:bodyPr>
            <a:normAutofit fontScale="92500" lnSpcReduction="10000"/>
          </a:bodyPr>
          <a:lstStyle/>
          <a:p>
            <a:endParaRPr lang="en-US" dirty="0"/>
          </a:p>
          <a:p>
            <a:r>
              <a:rPr lang="en-US" dirty="0"/>
              <a:t>Northwest Indiana Consortium for the Environment (NICE)</a:t>
            </a:r>
          </a:p>
          <a:p>
            <a:pPr lvl="1"/>
            <a:r>
              <a:rPr lang="en-US" dirty="0"/>
              <a:t>Northwest Indiana Restoration Monitoring Inventory</a:t>
            </a:r>
          </a:p>
          <a:p>
            <a:endParaRPr lang="en-US" dirty="0"/>
          </a:p>
          <a:p>
            <a:r>
              <a:rPr lang="en-US" dirty="0"/>
              <a:t>NonProfit Institute/South Shore Grants</a:t>
            </a:r>
          </a:p>
          <a:p>
            <a:endParaRPr lang="en-US" dirty="0"/>
          </a:p>
          <a:p>
            <a:r>
              <a:rPr lang="en-US" dirty="0"/>
              <a:t>Lilly Endowment Grants for Faculty Research</a:t>
            </a:r>
          </a:p>
          <a:p>
            <a:endParaRPr lang="en-US" dirty="0"/>
          </a:p>
          <a:p>
            <a:r>
              <a:rPr lang="en-US" dirty="0"/>
              <a:t>Carnegie Classification</a:t>
            </a:r>
          </a:p>
          <a:p>
            <a:endParaRPr lang="en-US" dirty="0"/>
          </a:p>
        </p:txBody>
      </p:sp>
      <p:sp>
        <p:nvSpPr>
          <p:cNvPr id="4" name="Date Placeholder 3">
            <a:extLst>
              <a:ext uri="{FF2B5EF4-FFF2-40B4-BE49-F238E27FC236}">
                <a16:creationId xmlns:a16="http://schemas.microsoft.com/office/drawing/2014/main" id="{BD46F607-F63E-4094-B670-A3F23E69CFB7}"/>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650ACC7F-8A59-4149-B574-19756B73F53C}"/>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18424AEA-F645-42A3-85CA-162519DBA7F6}"/>
              </a:ext>
            </a:extLst>
          </p:cNvPr>
          <p:cNvSpPr>
            <a:spLocks noGrp="1"/>
          </p:cNvSpPr>
          <p:nvPr>
            <p:ph type="sldNum" sz="quarter" idx="12"/>
          </p:nvPr>
        </p:nvSpPr>
        <p:spPr/>
        <p:txBody>
          <a:bodyPr/>
          <a:lstStyle/>
          <a:p>
            <a:fld id="{403856C6-A4E6-4EFF-B65A-5B7A3F8A7351}" type="slidenum">
              <a:rPr lang="en-US" smtClean="0"/>
              <a:t>3</a:t>
            </a:fld>
            <a:endParaRPr lang="en-US"/>
          </a:p>
        </p:txBody>
      </p:sp>
    </p:spTree>
    <p:extLst>
      <p:ext uri="{BB962C8B-B14F-4D97-AF65-F5344CB8AC3E}">
        <p14:creationId xmlns:p14="http://schemas.microsoft.com/office/powerpoint/2010/main" val="41183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IUN Library and Community Engagement</a:t>
            </a:r>
          </a:p>
        </p:txBody>
      </p:sp>
      <p:sp>
        <p:nvSpPr>
          <p:cNvPr id="3" name="Content Placeholder 2"/>
          <p:cNvSpPr>
            <a:spLocks noGrp="1"/>
          </p:cNvSpPr>
          <p:nvPr>
            <p:ph idx="1"/>
          </p:nvPr>
        </p:nvSpPr>
        <p:spPr/>
        <p:txBody>
          <a:bodyPr>
            <a:normAutofit fontScale="85000" lnSpcReduction="20000"/>
          </a:bodyPr>
          <a:lstStyle/>
          <a:p>
            <a:r>
              <a:rPr lang="en-US" dirty="0"/>
              <a:t>Reference &amp; Circulation Services for Community Patrons</a:t>
            </a:r>
          </a:p>
          <a:p>
            <a:pPr lvl="1"/>
            <a:r>
              <a:rPr lang="en-US" dirty="0"/>
              <a:t>Adaptive Technology </a:t>
            </a:r>
          </a:p>
          <a:p>
            <a:pPr marL="274320" lvl="1" indent="0">
              <a:buNone/>
            </a:pPr>
            <a:endParaRPr lang="en-US" dirty="0"/>
          </a:p>
          <a:p>
            <a:r>
              <a:rPr lang="en-US" dirty="0"/>
              <a:t>Diversity Library</a:t>
            </a:r>
          </a:p>
          <a:p>
            <a:endParaRPr lang="en-US" dirty="0"/>
          </a:p>
          <a:p>
            <a:r>
              <a:rPr lang="en-US" dirty="0"/>
              <a:t>Calumet Regional Archives</a:t>
            </a:r>
          </a:p>
          <a:p>
            <a:endParaRPr lang="en-US" dirty="0"/>
          </a:p>
          <a:p>
            <a:r>
              <a:rPr lang="en-US" dirty="0"/>
              <a:t>NWI Center for Data &amp; Analysis</a:t>
            </a:r>
          </a:p>
          <a:p>
            <a:endParaRPr lang="en-US" dirty="0"/>
          </a:p>
          <a:p>
            <a:r>
              <a:rPr lang="en-US" dirty="0"/>
              <a:t>Hosting of Community Engagement Centers &amp; Activities</a:t>
            </a:r>
          </a:p>
          <a:p>
            <a:pPr lvl="1"/>
            <a:r>
              <a:rPr lang="en-US" dirty="0"/>
              <a:t>Gary Glen Park Weed &amp; Seed Crime Prevention Program</a:t>
            </a:r>
          </a:p>
          <a:p>
            <a:pPr lvl="1"/>
            <a:r>
              <a:rPr lang="en-US" dirty="0"/>
              <a:t>Reading in the Region: One Book, One Campus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209800"/>
            <a:ext cx="3556000" cy="2667000"/>
          </a:xfrm>
          <a:prstGeom prst="rect">
            <a:avLst/>
          </a:prstGeom>
        </p:spPr>
      </p:pic>
      <p:sp>
        <p:nvSpPr>
          <p:cNvPr id="5" name="Date Placeholder 4">
            <a:extLst>
              <a:ext uri="{FF2B5EF4-FFF2-40B4-BE49-F238E27FC236}">
                <a16:creationId xmlns:a16="http://schemas.microsoft.com/office/drawing/2014/main" id="{857A020C-FEE5-414C-AABF-AD8F6902A5B0}"/>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AB8F995F-DA83-4E4E-8FE6-877EEB4BF8C2}"/>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41E5AFAD-9828-4683-B83C-3B5E263159F7}"/>
              </a:ext>
            </a:extLst>
          </p:cNvPr>
          <p:cNvSpPr>
            <a:spLocks noGrp="1"/>
          </p:cNvSpPr>
          <p:nvPr>
            <p:ph type="sldNum" sz="quarter" idx="12"/>
          </p:nvPr>
        </p:nvSpPr>
        <p:spPr/>
        <p:txBody>
          <a:bodyPr/>
          <a:lstStyle/>
          <a:p>
            <a:fld id="{403856C6-A4E6-4EFF-B65A-5B7A3F8A7351}" type="slidenum">
              <a:rPr lang="en-US" smtClean="0"/>
              <a:t>4</a:t>
            </a:fld>
            <a:endParaRPr lang="en-US"/>
          </a:p>
        </p:txBody>
      </p:sp>
    </p:spTree>
    <p:extLst>
      <p:ext uri="{BB962C8B-B14F-4D97-AF65-F5344CB8AC3E}">
        <p14:creationId xmlns:p14="http://schemas.microsoft.com/office/powerpoint/2010/main" val="158787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NWI Center for Data &amp; Analysis </a:t>
            </a:r>
            <a:br>
              <a:rPr lang="en-US" dirty="0"/>
            </a:br>
            <a:r>
              <a:rPr lang="en-US" dirty="0"/>
              <a:t>(Library GIS Data Center)</a:t>
            </a:r>
          </a:p>
        </p:txBody>
      </p:sp>
      <p:sp>
        <p:nvSpPr>
          <p:cNvPr id="3" name="Content Placeholder 2"/>
          <p:cNvSpPr>
            <a:spLocks noGrp="1"/>
          </p:cNvSpPr>
          <p:nvPr>
            <p:ph idx="1"/>
          </p:nvPr>
        </p:nvSpPr>
        <p:spPr>
          <a:xfrm>
            <a:off x="1981200" y="1752600"/>
            <a:ext cx="8229600" cy="4648200"/>
          </a:xfrm>
        </p:spPr>
        <p:txBody>
          <a:bodyPr>
            <a:normAutofit lnSpcReduction="10000"/>
          </a:bodyPr>
          <a:lstStyle/>
          <a:p>
            <a:r>
              <a:rPr lang="en-US" dirty="0"/>
              <a:t>Data Demographic Analysis</a:t>
            </a:r>
          </a:p>
          <a:p>
            <a:endParaRPr lang="en-US" dirty="0"/>
          </a:p>
          <a:p>
            <a:r>
              <a:rPr lang="en-US" dirty="0"/>
              <a:t>Environmental Resources Center</a:t>
            </a:r>
          </a:p>
          <a:p>
            <a:endParaRPr lang="en-US" dirty="0"/>
          </a:p>
          <a:p>
            <a:r>
              <a:rPr lang="en-US" dirty="0"/>
              <a:t>GIS Regional Office</a:t>
            </a:r>
          </a:p>
          <a:p>
            <a:endParaRPr lang="en-US" dirty="0"/>
          </a:p>
          <a:p>
            <a:r>
              <a:rPr lang="en-US" dirty="0"/>
              <a:t>Community Grants Information Center</a:t>
            </a:r>
          </a:p>
          <a:p>
            <a:endParaRPr lang="en-US" dirty="0"/>
          </a:p>
          <a:p>
            <a:r>
              <a:rPr lang="en-US" dirty="0"/>
              <a:t>Government Publications and Lake County Central Law Library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057400"/>
            <a:ext cx="2438400" cy="1828800"/>
          </a:xfrm>
          <a:prstGeom prst="rect">
            <a:avLst/>
          </a:prstGeom>
        </p:spPr>
      </p:pic>
      <p:sp>
        <p:nvSpPr>
          <p:cNvPr id="5" name="Date Placeholder 4">
            <a:extLst>
              <a:ext uri="{FF2B5EF4-FFF2-40B4-BE49-F238E27FC236}">
                <a16:creationId xmlns:a16="http://schemas.microsoft.com/office/drawing/2014/main" id="{9ABD5116-4AB2-4484-ADE4-68AAE48F54E0}"/>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B6D784EE-81BD-40E7-B81A-C3E1884172DC}"/>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483C6490-F3C1-4009-BB38-A37A1B326528}"/>
              </a:ext>
            </a:extLst>
          </p:cNvPr>
          <p:cNvSpPr>
            <a:spLocks noGrp="1"/>
          </p:cNvSpPr>
          <p:nvPr>
            <p:ph type="sldNum" sz="quarter" idx="12"/>
          </p:nvPr>
        </p:nvSpPr>
        <p:spPr/>
        <p:txBody>
          <a:bodyPr/>
          <a:lstStyle/>
          <a:p>
            <a:fld id="{403856C6-A4E6-4EFF-B65A-5B7A3F8A7351}" type="slidenum">
              <a:rPr lang="en-US" smtClean="0"/>
              <a:t>5</a:t>
            </a:fld>
            <a:endParaRPr lang="en-US"/>
          </a:p>
        </p:txBody>
      </p:sp>
    </p:spTree>
    <p:extLst>
      <p:ext uri="{BB962C8B-B14F-4D97-AF65-F5344CB8AC3E}">
        <p14:creationId xmlns:p14="http://schemas.microsoft.com/office/powerpoint/2010/main" val="7350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Demographics Data Analysis</a:t>
            </a:r>
          </a:p>
        </p:txBody>
      </p:sp>
      <p:sp>
        <p:nvSpPr>
          <p:cNvPr id="3" name="Content Placeholder 2"/>
          <p:cNvSpPr>
            <a:spLocks noGrp="1"/>
          </p:cNvSpPr>
          <p:nvPr>
            <p:ph idx="1"/>
          </p:nvPr>
        </p:nvSpPr>
        <p:spPr/>
        <p:txBody>
          <a:bodyPr>
            <a:normAutofit fontScale="92500" lnSpcReduction="20000"/>
          </a:bodyPr>
          <a:lstStyle/>
          <a:p>
            <a:r>
              <a:rPr lang="en-US" dirty="0"/>
              <a:t>Census Data – Value Added</a:t>
            </a:r>
          </a:p>
          <a:p>
            <a:endParaRPr lang="en-US" dirty="0"/>
          </a:p>
          <a:p>
            <a:r>
              <a:rPr lang="en-US" dirty="0"/>
              <a:t>Northwest Indiana (Chicagoland and State of Indiana Characteristics)</a:t>
            </a:r>
          </a:p>
          <a:p>
            <a:pPr>
              <a:lnSpc>
                <a:spcPct val="210000"/>
              </a:lnSpc>
            </a:pPr>
            <a:r>
              <a:rPr lang="en-US" dirty="0"/>
              <a:t>Digital Data </a:t>
            </a:r>
          </a:p>
          <a:p>
            <a:pPr lvl="1">
              <a:lnSpc>
                <a:spcPct val="110000"/>
              </a:lnSpc>
            </a:pPr>
            <a:r>
              <a:rPr lang="en-US" dirty="0"/>
              <a:t>Tabular/Graphical (GIS)</a:t>
            </a:r>
          </a:p>
          <a:p>
            <a:pPr>
              <a:lnSpc>
                <a:spcPct val="210000"/>
              </a:lnSpc>
            </a:pPr>
            <a:r>
              <a:rPr lang="en-US" dirty="0"/>
              <a:t>Census Tracts, Block Groups and Radius Data</a:t>
            </a:r>
          </a:p>
          <a:p>
            <a:pPr>
              <a:lnSpc>
                <a:spcPct val="210000"/>
              </a:lnSpc>
            </a:pPr>
            <a:r>
              <a:rPr lang="en-US" dirty="0"/>
              <a:t>Master’s Level Expertise</a:t>
            </a:r>
          </a:p>
        </p:txBody>
      </p:sp>
      <p:sp>
        <p:nvSpPr>
          <p:cNvPr id="4" name="Date Placeholder 3">
            <a:extLst>
              <a:ext uri="{FF2B5EF4-FFF2-40B4-BE49-F238E27FC236}">
                <a16:creationId xmlns:a16="http://schemas.microsoft.com/office/drawing/2014/main" id="{BA89BDC2-0DE5-46D0-ADAF-A18072D1FE08}"/>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B854F933-BAAE-45F2-8D4D-1AA47B7A25AF}"/>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786CC645-EAAE-4C64-9371-358663E22B82}"/>
              </a:ext>
            </a:extLst>
          </p:cNvPr>
          <p:cNvSpPr>
            <a:spLocks noGrp="1"/>
          </p:cNvSpPr>
          <p:nvPr>
            <p:ph type="sldNum" sz="quarter" idx="12"/>
          </p:nvPr>
        </p:nvSpPr>
        <p:spPr/>
        <p:txBody>
          <a:bodyPr/>
          <a:lstStyle/>
          <a:p>
            <a:fld id="{403856C6-A4E6-4EFF-B65A-5B7A3F8A7351}" type="slidenum">
              <a:rPr lang="en-US" smtClean="0"/>
              <a:t>6</a:t>
            </a:fld>
            <a:endParaRPr lang="en-US"/>
          </a:p>
        </p:txBody>
      </p:sp>
    </p:spTree>
    <p:extLst>
      <p:ext uri="{BB962C8B-B14F-4D97-AF65-F5344CB8AC3E}">
        <p14:creationId xmlns:p14="http://schemas.microsoft.com/office/powerpoint/2010/main" val="318260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486400" cy="990600"/>
          </a:xfrm>
        </p:spPr>
        <p:txBody>
          <a:bodyPr>
            <a:normAutofit fontScale="90000"/>
          </a:bodyPr>
          <a:lstStyle/>
          <a:p>
            <a:r>
              <a:rPr lang="en-US" dirty="0"/>
              <a:t>GEMINUS Project</a:t>
            </a:r>
            <a:br>
              <a:rPr lang="en-US" dirty="0"/>
            </a:br>
            <a:r>
              <a:rPr lang="en-US" sz="1600" b="1" dirty="0"/>
              <a:t>Consumption and Consequences of Cocaine and Other Drugs </a:t>
            </a:r>
            <a:br>
              <a:rPr lang="en-US" sz="1600" dirty="0"/>
            </a:br>
            <a:r>
              <a:rPr lang="en-US" sz="1600" b="1" dirty="0"/>
              <a:t>in East Chicago, Indiana:  A Local Epidemiological Profile, 2008 - 2011</a:t>
            </a:r>
            <a:endParaRPr lang="en-US" sz="16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447801"/>
            <a:ext cx="3124200" cy="236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3810000"/>
            <a:ext cx="1981200" cy="215444"/>
          </a:xfrm>
          <a:prstGeom prst="rect">
            <a:avLst/>
          </a:prstGeom>
          <a:noFill/>
        </p:spPr>
        <p:txBody>
          <a:bodyPr wrap="square" rtlCol="0">
            <a:spAutoFit/>
          </a:bodyPr>
          <a:lstStyle/>
          <a:p>
            <a:r>
              <a:rPr lang="en-US" sz="800" dirty="0"/>
              <a:t>Source:  Indiana Dept. of Education</a:t>
            </a:r>
          </a:p>
        </p:txBody>
      </p:sp>
      <p:pic>
        <p:nvPicPr>
          <p:cNvPr id="3" name="Picture 2"/>
          <p:cNvPicPr>
            <a:picLocks noChangeAspect="1" noChangeArrowheads="1"/>
          </p:cNvPicPr>
          <p:nvPr/>
        </p:nvPicPr>
        <p:blipFill>
          <a:blip r:embed="rId4" cstate="print"/>
          <a:srcRect/>
          <a:stretch>
            <a:fillRect/>
          </a:stretch>
        </p:blipFill>
        <p:spPr bwMode="auto">
          <a:xfrm>
            <a:off x="5867401" y="1981200"/>
            <a:ext cx="4570419" cy="2667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057401" y="4114800"/>
            <a:ext cx="3900487" cy="204919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209800" y="6096000"/>
            <a:ext cx="1676400" cy="228600"/>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35A945DA-EBEC-4B8E-999A-F00BE1523904}"/>
              </a:ext>
            </a:extLst>
          </p:cNvPr>
          <p:cNvSpPr>
            <a:spLocks noGrp="1"/>
          </p:cNvSpPr>
          <p:nvPr>
            <p:ph type="dt" sz="half" idx="10"/>
          </p:nvPr>
        </p:nvSpPr>
        <p:spPr/>
        <p:txBody>
          <a:bodyPr/>
          <a:lstStyle/>
          <a:p>
            <a:r>
              <a:rPr lang="en-US"/>
              <a:t>9/28/2017</a:t>
            </a:r>
          </a:p>
        </p:txBody>
      </p:sp>
      <p:sp>
        <p:nvSpPr>
          <p:cNvPr id="6" name="Footer Placeholder 5">
            <a:extLst>
              <a:ext uri="{FF2B5EF4-FFF2-40B4-BE49-F238E27FC236}">
                <a16:creationId xmlns:a16="http://schemas.microsoft.com/office/drawing/2014/main" id="{FA5E3C0E-1843-424E-A5F3-9A081D89ABC0}"/>
              </a:ext>
            </a:extLst>
          </p:cNvPr>
          <p:cNvSpPr>
            <a:spLocks noGrp="1"/>
          </p:cNvSpPr>
          <p:nvPr>
            <p:ph type="ftr" sz="quarter" idx="11"/>
          </p:nvPr>
        </p:nvSpPr>
        <p:spPr/>
        <p:txBody>
          <a:bodyPr/>
          <a:lstStyle/>
          <a:p>
            <a:r>
              <a:rPr lang="en-US"/>
              <a:t>MCLS Community Engagement Reboot</a:t>
            </a:r>
          </a:p>
        </p:txBody>
      </p:sp>
      <p:sp>
        <p:nvSpPr>
          <p:cNvPr id="7" name="Slide Number Placeholder 6">
            <a:extLst>
              <a:ext uri="{FF2B5EF4-FFF2-40B4-BE49-F238E27FC236}">
                <a16:creationId xmlns:a16="http://schemas.microsoft.com/office/drawing/2014/main" id="{5146B073-BFE2-440E-BEC1-81FEC63E9E8A}"/>
              </a:ext>
            </a:extLst>
          </p:cNvPr>
          <p:cNvSpPr>
            <a:spLocks noGrp="1"/>
          </p:cNvSpPr>
          <p:nvPr>
            <p:ph type="sldNum" sz="quarter" idx="12"/>
          </p:nvPr>
        </p:nvSpPr>
        <p:spPr/>
        <p:txBody>
          <a:bodyPr/>
          <a:lstStyle/>
          <a:p>
            <a:fld id="{403856C6-A4E6-4EFF-B65A-5B7A3F8A7351}" type="slidenum">
              <a:rPr lang="en-US" smtClean="0"/>
              <a:t>7</a:t>
            </a:fld>
            <a:endParaRPr lang="en-US"/>
          </a:p>
        </p:txBody>
      </p:sp>
    </p:spTree>
    <p:extLst>
      <p:ext uri="{BB962C8B-B14F-4D97-AF65-F5344CB8AC3E}">
        <p14:creationId xmlns:p14="http://schemas.microsoft.com/office/powerpoint/2010/main" val="221395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Resources Center</a:t>
            </a:r>
          </a:p>
        </p:txBody>
      </p:sp>
      <p:sp>
        <p:nvSpPr>
          <p:cNvPr id="3" name="Content Placeholder 2"/>
          <p:cNvSpPr>
            <a:spLocks noGrp="1"/>
          </p:cNvSpPr>
          <p:nvPr>
            <p:ph idx="1"/>
          </p:nvPr>
        </p:nvSpPr>
        <p:spPr>
          <a:xfrm>
            <a:off x="1981200" y="1600200"/>
            <a:ext cx="8458200" cy="4648200"/>
          </a:xfrm>
        </p:spPr>
        <p:txBody>
          <a:bodyPr>
            <a:normAutofit lnSpcReduction="10000"/>
          </a:bodyPr>
          <a:lstStyle/>
          <a:p>
            <a:endParaRPr lang="en-US" dirty="0"/>
          </a:p>
          <a:p>
            <a:r>
              <a:rPr lang="en-US" dirty="0"/>
              <a:t>Urban Environmental Health vs. Conservation/Preservation</a:t>
            </a:r>
          </a:p>
          <a:p>
            <a:endParaRPr lang="en-US" dirty="0"/>
          </a:p>
          <a:p>
            <a:r>
              <a:rPr lang="en-US" dirty="0"/>
              <a:t>Environmental Justice</a:t>
            </a:r>
          </a:p>
          <a:p>
            <a:endParaRPr lang="en-US" dirty="0"/>
          </a:p>
          <a:p>
            <a:r>
              <a:rPr lang="en-US" dirty="0"/>
              <a:t>Governmental Environment and Health Resources</a:t>
            </a:r>
          </a:p>
          <a:p>
            <a:endParaRPr lang="en-US" dirty="0"/>
          </a:p>
          <a:p>
            <a:r>
              <a:rPr lang="en-US" dirty="0"/>
              <a:t>Local Environment and Health Studies</a:t>
            </a:r>
          </a:p>
          <a:p>
            <a:pPr lvl="1"/>
            <a:r>
              <a:rPr lang="en-US" dirty="0"/>
              <a:t>Gary CARE &amp; East Chicago Substance Abuse Prevention</a:t>
            </a:r>
          </a:p>
        </p:txBody>
      </p:sp>
      <p:sp>
        <p:nvSpPr>
          <p:cNvPr id="4" name="Date Placeholder 3">
            <a:extLst>
              <a:ext uri="{FF2B5EF4-FFF2-40B4-BE49-F238E27FC236}">
                <a16:creationId xmlns:a16="http://schemas.microsoft.com/office/drawing/2014/main" id="{8911E614-27C0-49D9-BDE7-8A1247F59D75}"/>
              </a:ext>
            </a:extLst>
          </p:cNvPr>
          <p:cNvSpPr>
            <a:spLocks noGrp="1"/>
          </p:cNvSpPr>
          <p:nvPr>
            <p:ph type="dt" sz="half" idx="10"/>
          </p:nvPr>
        </p:nvSpPr>
        <p:spPr/>
        <p:txBody>
          <a:bodyPr/>
          <a:lstStyle/>
          <a:p>
            <a:r>
              <a:rPr lang="en-US"/>
              <a:t>9/28/2017</a:t>
            </a:r>
          </a:p>
        </p:txBody>
      </p:sp>
      <p:sp>
        <p:nvSpPr>
          <p:cNvPr id="5" name="Footer Placeholder 4">
            <a:extLst>
              <a:ext uri="{FF2B5EF4-FFF2-40B4-BE49-F238E27FC236}">
                <a16:creationId xmlns:a16="http://schemas.microsoft.com/office/drawing/2014/main" id="{CD0B5E97-1DC6-40C2-86EA-E0CBF16DB7BC}"/>
              </a:ext>
            </a:extLst>
          </p:cNvPr>
          <p:cNvSpPr>
            <a:spLocks noGrp="1"/>
          </p:cNvSpPr>
          <p:nvPr>
            <p:ph type="ftr" sz="quarter" idx="11"/>
          </p:nvPr>
        </p:nvSpPr>
        <p:spPr/>
        <p:txBody>
          <a:bodyPr/>
          <a:lstStyle/>
          <a:p>
            <a:r>
              <a:rPr lang="en-US"/>
              <a:t>MCLS Community Engagement Reboot</a:t>
            </a:r>
          </a:p>
        </p:txBody>
      </p:sp>
      <p:sp>
        <p:nvSpPr>
          <p:cNvPr id="6" name="Slide Number Placeholder 5">
            <a:extLst>
              <a:ext uri="{FF2B5EF4-FFF2-40B4-BE49-F238E27FC236}">
                <a16:creationId xmlns:a16="http://schemas.microsoft.com/office/drawing/2014/main" id="{AE6BCD3A-D138-436D-93CC-B4B6FA2B3E56}"/>
              </a:ext>
            </a:extLst>
          </p:cNvPr>
          <p:cNvSpPr>
            <a:spLocks noGrp="1"/>
          </p:cNvSpPr>
          <p:nvPr>
            <p:ph type="sldNum" sz="quarter" idx="12"/>
          </p:nvPr>
        </p:nvSpPr>
        <p:spPr/>
        <p:txBody>
          <a:bodyPr/>
          <a:lstStyle/>
          <a:p>
            <a:fld id="{403856C6-A4E6-4EFF-B65A-5B7A3F8A7351}" type="slidenum">
              <a:rPr lang="en-US" smtClean="0"/>
              <a:t>8</a:t>
            </a:fld>
            <a:endParaRPr lang="en-US"/>
          </a:p>
        </p:txBody>
      </p:sp>
    </p:spTree>
    <p:extLst>
      <p:ext uri="{BB962C8B-B14F-4D97-AF65-F5344CB8AC3E}">
        <p14:creationId xmlns:p14="http://schemas.microsoft.com/office/powerpoint/2010/main" val="190903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72B62"/>
                </a:solidFill>
              </a:rPr>
              <a:t>GEMINUS Project</a:t>
            </a:r>
            <a:br>
              <a:rPr lang="en-US" sz="3600" dirty="0">
                <a:solidFill>
                  <a:srgbClr val="072B62"/>
                </a:solidFill>
              </a:rPr>
            </a:br>
            <a:r>
              <a:rPr lang="en-US" sz="1400" b="1" dirty="0">
                <a:solidFill>
                  <a:srgbClr val="072B62"/>
                </a:solidFill>
              </a:rPr>
              <a:t>Consumption and Consequences of Cocaine and Other Drugs </a:t>
            </a:r>
            <a:br>
              <a:rPr lang="en-US" sz="1400" dirty="0">
                <a:solidFill>
                  <a:srgbClr val="072B62"/>
                </a:solidFill>
              </a:rPr>
            </a:br>
            <a:r>
              <a:rPr lang="en-US" sz="1400" b="1" dirty="0">
                <a:solidFill>
                  <a:srgbClr val="072B62"/>
                </a:solidFill>
              </a:rPr>
              <a:t>in East Chicago, Indiana:  A Local Epidemiological Profile, 2008 - 2011</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84874"/>
            <a:ext cx="5072312"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820" y="3292215"/>
            <a:ext cx="14446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408102"/>
            <a:ext cx="4572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1" y="3886201"/>
            <a:ext cx="34321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5322627"/>
            <a:ext cx="20732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3419" y="3648076"/>
            <a:ext cx="34877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B7ACED16-756C-4722-A798-7579E423D556}"/>
              </a:ext>
            </a:extLst>
          </p:cNvPr>
          <p:cNvSpPr>
            <a:spLocks noGrp="1"/>
          </p:cNvSpPr>
          <p:nvPr>
            <p:ph type="dt" sz="half" idx="10"/>
          </p:nvPr>
        </p:nvSpPr>
        <p:spPr/>
        <p:txBody>
          <a:bodyPr/>
          <a:lstStyle/>
          <a:p>
            <a:r>
              <a:rPr lang="en-US"/>
              <a:t>9/28/2017</a:t>
            </a:r>
          </a:p>
        </p:txBody>
      </p:sp>
      <p:sp>
        <p:nvSpPr>
          <p:cNvPr id="4" name="Footer Placeholder 3">
            <a:extLst>
              <a:ext uri="{FF2B5EF4-FFF2-40B4-BE49-F238E27FC236}">
                <a16:creationId xmlns:a16="http://schemas.microsoft.com/office/drawing/2014/main" id="{BC430AE6-6309-4E1B-8AC5-A2B3261BB0D2}"/>
              </a:ext>
            </a:extLst>
          </p:cNvPr>
          <p:cNvSpPr>
            <a:spLocks noGrp="1"/>
          </p:cNvSpPr>
          <p:nvPr>
            <p:ph type="ftr" sz="quarter" idx="11"/>
          </p:nvPr>
        </p:nvSpPr>
        <p:spPr/>
        <p:txBody>
          <a:bodyPr/>
          <a:lstStyle/>
          <a:p>
            <a:r>
              <a:rPr lang="en-US"/>
              <a:t>MCLS Community Engagement Reboot</a:t>
            </a:r>
          </a:p>
        </p:txBody>
      </p:sp>
      <p:sp>
        <p:nvSpPr>
          <p:cNvPr id="5" name="Slide Number Placeholder 4">
            <a:extLst>
              <a:ext uri="{FF2B5EF4-FFF2-40B4-BE49-F238E27FC236}">
                <a16:creationId xmlns:a16="http://schemas.microsoft.com/office/drawing/2014/main" id="{6E4A5E09-F230-4026-8A1F-4C69FCB0DFC6}"/>
              </a:ext>
            </a:extLst>
          </p:cNvPr>
          <p:cNvSpPr>
            <a:spLocks noGrp="1"/>
          </p:cNvSpPr>
          <p:nvPr>
            <p:ph type="sldNum" sz="quarter" idx="12"/>
          </p:nvPr>
        </p:nvSpPr>
        <p:spPr/>
        <p:txBody>
          <a:bodyPr/>
          <a:lstStyle/>
          <a:p>
            <a:fld id="{403856C6-A4E6-4EFF-B65A-5B7A3F8A7351}" type="slidenum">
              <a:rPr lang="en-US" smtClean="0"/>
              <a:t>9</a:t>
            </a:fld>
            <a:endParaRPr lang="en-US"/>
          </a:p>
        </p:txBody>
      </p:sp>
    </p:spTree>
    <p:extLst>
      <p:ext uri="{BB962C8B-B14F-4D97-AF65-F5344CB8AC3E}">
        <p14:creationId xmlns:p14="http://schemas.microsoft.com/office/powerpoint/2010/main" val="3396290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3512</Words>
  <Application>Microsoft Office PowerPoint</Application>
  <PresentationFormat>Widescreen</PresentationFormat>
  <Paragraphs>285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Academic Library Contribution to Campus Community Engagement</vt:lpstr>
      <vt:lpstr>IU Northwest and Community Engagement</vt:lpstr>
      <vt:lpstr>IU Northwest and Center for  Urban &amp; Regional Excellence (CURE)</vt:lpstr>
      <vt:lpstr>IUN Library and Community Engagement</vt:lpstr>
      <vt:lpstr>NWI Center for Data &amp; Analysis  (Library GIS Data Center)</vt:lpstr>
      <vt:lpstr>Demographics Data Analysis</vt:lpstr>
      <vt:lpstr>GEMINUS Project Consumption and Consequences of Cocaine and Other Drugs  in East Chicago, Indiana:  A Local Epidemiological Profile, 2008 - 2011</vt:lpstr>
      <vt:lpstr>Environmental Resources Center</vt:lpstr>
      <vt:lpstr>GEMINUS Project Consumption and Consequences of Cocaine and Other Drugs  in East Chicago, Indiana:  A Local Epidemiological Profile, 2008 - 2011</vt:lpstr>
      <vt:lpstr>Geographic Information Systems Office</vt:lpstr>
      <vt:lpstr>GEMINUS Project Consumption and Consequences of Cocaine and Other Drugs  in East Chicago, Indiana:  A Local Epidemiological Profile, 2008 - 2011</vt:lpstr>
      <vt:lpstr>Community Grants Information Center</vt:lpstr>
      <vt:lpstr>Government Publications &amp;  Lake County Central Law Library</vt:lpstr>
      <vt:lpstr>Community Partners</vt:lpstr>
      <vt:lpstr>IU Northwest Campus Partners</vt:lpstr>
      <vt:lpstr>Funders</vt:lpstr>
      <vt:lpstr>Philosophy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Library Contribution to Campus Community Engagement/ Experiential Learning:  A Case Study</dc:title>
  <dc:creator>Raybar</dc:creator>
  <cp:lastModifiedBy>Raybar</cp:lastModifiedBy>
  <cp:revision>23</cp:revision>
  <dcterms:created xsi:type="dcterms:W3CDTF">2017-09-25T10:00:20Z</dcterms:created>
  <dcterms:modified xsi:type="dcterms:W3CDTF">2017-09-25T12:04:49Z</dcterms:modified>
</cp:coreProperties>
</file>