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0" r:id="rId4"/>
    <p:sldId id="275" r:id="rId5"/>
    <p:sldId id="271" r:id="rId6"/>
    <p:sldId id="260" r:id="rId7"/>
    <p:sldId id="261" r:id="rId8"/>
    <p:sldId id="258" r:id="rId9"/>
    <p:sldId id="262" r:id="rId10"/>
    <p:sldId id="259" r:id="rId11"/>
    <p:sldId id="263" r:id="rId12"/>
    <p:sldId id="273" r:id="rId13"/>
    <p:sldId id="266" r:id="rId14"/>
    <p:sldId id="268" r:id="rId15"/>
    <p:sldId id="267" r:id="rId16"/>
    <p:sldId id="272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50" autoAdjust="0"/>
  </p:normalViewPr>
  <p:slideViewPr>
    <p:cSldViewPr>
      <p:cViewPr varScale="1">
        <p:scale>
          <a:sx n="78" d="100"/>
          <a:sy n="78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Service%20Survey%209-2011%20(version%202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Turn%20Around%20Study%20Survey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Turn%20Around%20Study%20Survey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Turn%20Around%20Study%20Survey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Service%20Survey%209-2011%20(version%202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ahu\main\Services%20And%20Projects\RIDES\Reports-Statistics\2011%20Survey%20Series\RIDES%20Service%20Survey%209-2011%20(version%202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Service%20Survey%209-2011%20(version%20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Service%20Survey%209-2011%20(version%20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Turn%20Around%20Study%20Survey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Turn%20Around%20Study%20Survey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Turn%20Around%20Study%20Survey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hu\main\Services%20And%20Projects\RIDES\Reports-Statistics\2011%20Survey%20Series\RIDES%20Turn%20Around%20Study%20Survey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Number of Days per Week of RIDES Service</a:t>
            </a:r>
          </a:p>
        </c:rich>
      </c:tx>
      <c:layout>
        <c:manualLayout>
          <c:xMode val="edge"/>
          <c:yMode val="edge"/>
          <c:x val="0.21853745691427137"/>
          <c:y val="0.15155584718576851"/>
        </c:manualLayout>
      </c:layout>
    </c:title>
    <c:plotArea>
      <c:layout>
        <c:manualLayout>
          <c:layoutTarget val="inner"/>
          <c:xMode val="edge"/>
          <c:yMode val="edge"/>
          <c:x val="0.1542730299667037"/>
          <c:y val="0.17944535073409495"/>
          <c:w val="0.51165371809101001"/>
          <c:h val="0.7520391517128876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92D050">
                  <a:alpha val="75000"/>
                </a:srgbClr>
              </a:solidFill>
            </c:spPr>
          </c:dPt>
          <c:dPt>
            <c:idx val="1"/>
            <c:spPr>
              <a:solidFill>
                <a:srgbClr val="00B0F0">
                  <a:alpha val="75000"/>
                </a:srgbClr>
              </a:solidFill>
            </c:spPr>
          </c:dPt>
          <c:dPt>
            <c:idx val="2"/>
            <c:spPr>
              <a:solidFill>
                <a:srgbClr val="FFFF00">
                  <a:alpha val="75000"/>
                </a:srgbClr>
              </a:solidFill>
            </c:spPr>
          </c:dPt>
          <c:dPt>
            <c:idx val="3"/>
            <c:spPr>
              <a:solidFill>
                <a:srgbClr val="FFC000">
                  <a:alpha val="93000"/>
                </a:srgbClr>
              </a:solidFill>
            </c:spPr>
          </c:dPt>
          <c:dPt>
            <c:idx val="4"/>
            <c:spPr>
              <a:solidFill>
                <a:srgbClr val="FF0000">
                  <a:alpha val="62000"/>
                </a:srgbClr>
              </a:solidFill>
            </c:spPr>
          </c:dPt>
          <c:dLbls>
            <c:dLbl>
              <c:idx val="0"/>
              <c:layout>
                <c:manualLayout>
                  <c:x val="-0.15872151386182187"/>
                  <c:y val="8.74131353482939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7.4453562280618585E-2"/>
                  <c:y val="-0.11547754447360754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7.2984694684248883E-2"/>
                  <c:y val="-5.880030621172353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0.11344909855191519"/>
                  <c:y val="-2.148857004619929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8.811731496936924E-2"/>
                  <c:y val="0.1112670785646085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Percent val="1"/>
            </c:dLbl>
            <c:delete val="1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</c:dLbls>
          <c:cat>
            <c:strRef>
              <c:f>Sheet1!$A$1:$A$5</c:f>
              <c:strCache>
                <c:ptCount val="5"/>
                <c:pt idx="0">
                  <c:v>2 days a week</c:v>
                </c:pt>
                <c:pt idx="1">
                  <c:v>3 days a week</c:v>
                </c:pt>
                <c:pt idx="2">
                  <c:v>4 days a week</c:v>
                </c:pt>
                <c:pt idx="3">
                  <c:v>5 days a week</c:v>
                </c:pt>
                <c:pt idx="4">
                  <c:v>We are part of a local…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151</c:v>
                </c:pt>
                <c:pt idx="1">
                  <c:v>49</c:v>
                </c:pt>
                <c:pt idx="2">
                  <c:v>11</c:v>
                </c:pt>
                <c:pt idx="3">
                  <c:v>49</c:v>
                </c:pt>
                <c:pt idx="4">
                  <c:v>63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033296337402851"/>
          <c:y val="0.30179445350734097"/>
          <c:w val="0.25305216426193117"/>
          <c:h val="0.4348226523767864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v>400 - Flint</c:v>
          </c:tx>
          <c:cat>
            <c:strRef>
              <c:f>totals!$Q$2127:$Q$2134</c:f>
              <c:strCache>
                <c:ptCount val="8"/>
                <c:pt idx="0">
                  <c:v>400 -&gt; 100</c:v>
                </c:pt>
                <c:pt idx="1">
                  <c:v>400 -&gt; 101</c:v>
                </c:pt>
                <c:pt idx="2">
                  <c:v>400 -&gt; 200</c:v>
                </c:pt>
                <c:pt idx="3">
                  <c:v>400 -&gt; 300</c:v>
                </c:pt>
                <c:pt idx="4">
                  <c:v>400 -&gt; 400</c:v>
                </c:pt>
                <c:pt idx="5">
                  <c:v>400 -&gt; 500</c:v>
                </c:pt>
                <c:pt idx="6">
                  <c:v>400 -&gt; 700</c:v>
                </c:pt>
                <c:pt idx="7">
                  <c:v>400 -&gt; all</c:v>
                </c:pt>
              </c:strCache>
            </c:strRef>
          </c:cat>
          <c:val>
            <c:numRef>
              <c:f>totals!$P$2127:$P$2134</c:f>
              <c:numCache>
                <c:formatCode>General</c:formatCode>
                <c:ptCount val="8"/>
                <c:pt idx="0">
                  <c:v>3.9</c:v>
                </c:pt>
                <c:pt idx="1">
                  <c:v>5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3.4</c:v>
                </c:pt>
                <c:pt idx="5">
                  <c:v>4.8</c:v>
                </c:pt>
                <c:pt idx="6">
                  <c:v>6.7</c:v>
                </c:pt>
                <c:pt idx="7">
                  <c:v>4.4000000000000004</c:v>
                </c:pt>
              </c:numCache>
            </c:numRef>
          </c:val>
        </c:ser>
        <c:gapWidth val="11"/>
        <c:axId val="70391680"/>
        <c:axId val="70393216"/>
      </c:barChart>
      <c:catAx>
        <c:axId val="70391680"/>
        <c:scaling>
          <c:orientation val="minMax"/>
        </c:scaling>
        <c:axPos val="b"/>
        <c:tickLblPos val="nextTo"/>
        <c:crossAx val="70393216"/>
        <c:crosses val="autoZero"/>
        <c:auto val="1"/>
        <c:lblAlgn val="ctr"/>
        <c:lblOffset val="100"/>
      </c:catAx>
      <c:valAx>
        <c:axId val="70393216"/>
        <c:scaling>
          <c:orientation val="minMax"/>
        </c:scaling>
        <c:axPos val="l"/>
        <c:majorGridlines/>
        <c:numFmt formatCode="General" sourceLinked="1"/>
        <c:tickLblPos val="nextTo"/>
        <c:crossAx val="70391680"/>
        <c:crosses val="autoZero"/>
        <c:crossBetween val="between"/>
      </c:valAx>
    </c:plotArea>
    <c:plotVisOnly val="1"/>
  </c:chart>
  <c:spPr>
    <a:ln>
      <a:solidFill>
        <a:prstClr val="black">
          <a:lumMod val="95000"/>
          <a:lumOff val="5000"/>
        </a:prstClr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v>500 - Royal Oak</c:v>
          </c:tx>
          <c:cat>
            <c:strRef>
              <c:f>totals!$Q$2136:$Q$2143</c:f>
              <c:strCache>
                <c:ptCount val="8"/>
                <c:pt idx="0">
                  <c:v>500 -&gt; 100</c:v>
                </c:pt>
                <c:pt idx="1">
                  <c:v>500 -&gt; 101</c:v>
                </c:pt>
                <c:pt idx="2">
                  <c:v>500 -&gt; 200</c:v>
                </c:pt>
                <c:pt idx="3">
                  <c:v>500 -&gt; 300</c:v>
                </c:pt>
                <c:pt idx="4">
                  <c:v>500 -&gt; 400</c:v>
                </c:pt>
                <c:pt idx="5">
                  <c:v>500 -&gt; 500</c:v>
                </c:pt>
                <c:pt idx="6">
                  <c:v>500 -&gt; 700</c:v>
                </c:pt>
                <c:pt idx="7">
                  <c:v>500 - all</c:v>
                </c:pt>
              </c:strCache>
            </c:strRef>
          </c:cat>
          <c:val>
            <c:numRef>
              <c:f>totals!$P$2136:$P$2143</c:f>
              <c:numCache>
                <c:formatCode>General</c:formatCode>
                <c:ptCount val="8"/>
                <c:pt idx="0">
                  <c:v>4.5</c:v>
                </c:pt>
                <c:pt idx="1">
                  <c:v>6.2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4.9000000000000004</c:v>
                </c:pt>
                <c:pt idx="6">
                  <c:v>6.5</c:v>
                </c:pt>
                <c:pt idx="7">
                  <c:v>5.4</c:v>
                </c:pt>
              </c:numCache>
            </c:numRef>
          </c:val>
        </c:ser>
        <c:gapWidth val="11"/>
        <c:axId val="70430080"/>
        <c:axId val="70448256"/>
      </c:barChart>
      <c:catAx>
        <c:axId val="70430080"/>
        <c:scaling>
          <c:orientation val="minMax"/>
        </c:scaling>
        <c:axPos val="b"/>
        <c:tickLblPos val="nextTo"/>
        <c:crossAx val="70448256"/>
        <c:crosses val="autoZero"/>
        <c:auto val="1"/>
        <c:lblAlgn val="ctr"/>
        <c:lblOffset val="100"/>
      </c:catAx>
      <c:valAx>
        <c:axId val="70448256"/>
        <c:scaling>
          <c:orientation val="minMax"/>
          <c:max val="8"/>
        </c:scaling>
        <c:axPos val="l"/>
        <c:majorGridlines/>
        <c:numFmt formatCode="General" sourceLinked="1"/>
        <c:tickLblPos val="nextTo"/>
        <c:crossAx val="70430080"/>
        <c:crosses val="autoZero"/>
        <c:crossBetween val="between"/>
      </c:valAx>
    </c:plotArea>
    <c:plotVisOnly val="1"/>
  </c:chart>
  <c:spPr>
    <a:ln>
      <a:solidFill>
        <a:prstClr val="black">
          <a:lumMod val="95000"/>
          <a:lumOff val="5000"/>
        </a:prstClr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v>700 - Jackson</c:v>
          </c:tx>
          <c:cat>
            <c:strRef>
              <c:f>totals!$Q$2145:$Q$2152</c:f>
              <c:strCache>
                <c:ptCount val="8"/>
                <c:pt idx="0">
                  <c:v>700 -&gt; 100</c:v>
                </c:pt>
                <c:pt idx="1">
                  <c:v>700 -&gt; 101</c:v>
                </c:pt>
                <c:pt idx="2">
                  <c:v>700 -&gt; 200</c:v>
                </c:pt>
                <c:pt idx="3">
                  <c:v>700 -&gt; 300</c:v>
                </c:pt>
                <c:pt idx="4">
                  <c:v>700 -&gt; 400</c:v>
                </c:pt>
                <c:pt idx="5">
                  <c:v>700 -&gt; 500</c:v>
                </c:pt>
                <c:pt idx="6">
                  <c:v>700 -&gt; 700</c:v>
                </c:pt>
                <c:pt idx="7">
                  <c:v>700 -&gt; all</c:v>
                </c:pt>
              </c:strCache>
            </c:strRef>
          </c:cat>
          <c:val>
            <c:numRef>
              <c:f>totals!$P$2145:$P$2152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4.3</c:v>
                </c:pt>
                <c:pt idx="2">
                  <c:v>5</c:v>
                </c:pt>
                <c:pt idx="3">
                  <c:v>5.0999999999999996</c:v>
                </c:pt>
                <c:pt idx="4">
                  <c:v>5.9</c:v>
                </c:pt>
                <c:pt idx="5">
                  <c:v>5.3</c:v>
                </c:pt>
                <c:pt idx="6">
                  <c:v>3.9</c:v>
                </c:pt>
                <c:pt idx="7">
                  <c:v>5</c:v>
                </c:pt>
              </c:numCache>
            </c:numRef>
          </c:val>
        </c:ser>
        <c:gapWidth val="9"/>
        <c:axId val="70472064"/>
        <c:axId val="70473600"/>
      </c:barChart>
      <c:catAx>
        <c:axId val="70472064"/>
        <c:scaling>
          <c:orientation val="minMax"/>
        </c:scaling>
        <c:axPos val="b"/>
        <c:tickLblPos val="nextTo"/>
        <c:crossAx val="70473600"/>
        <c:crosses val="autoZero"/>
        <c:auto val="1"/>
        <c:lblAlgn val="ctr"/>
        <c:lblOffset val="100"/>
      </c:catAx>
      <c:valAx>
        <c:axId val="70473600"/>
        <c:scaling>
          <c:orientation val="minMax"/>
          <c:max val="8"/>
        </c:scaling>
        <c:axPos val="l"/>
        <c:majorGridlines/>
        <c:numFmt formatCode="General" sourceLinked="1"/>
        <c:tickLblPos val="nextTo"/>
        <c:crossAx val="70472064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Missed delivery days in the last month</a:t>
            </a:r>
          </a:p>
        </c:rich>
      </c:tx>
      <c:layout>
        <c:manualLayout>
          <c:xMode val="edge"/>
          <c:yMode val="edge"/>
          <c:x val="0.12759842519685041"/>
          <c:y val="0.11291469816272962"/>
        </c:manualLayout>
      </c:layout>
    </c:title>
    <c:plotArea>
      <c:layout>
        <c:manualLayout>
          <c:layoutTarget val="inner"/>
          <c:xMode val="edge"/>
          <c:yMode val="edge"/>
          <c:x val="0.22752497225305199"/>
          <c:y val="0.23164763458401319"/>
          <c:w val="0.44062153163152029"/>
          <c:h val="0.64763458401305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>
                  <a:alpha val="75000"/>
                </a:srgbClr>
              </a:solidFill>
            </c:spPr>
          </c:dPt>
          <c:dPt>
            <c:idx val="3"/>
            <c:spPr>
              <a:solidFill>
                <a:srgbClr val="8064A2">
                  <a:lumMod val="75000"/>
                  <a:alpha val="77000"/>
                </a:srgbClr>
              </a:solidFill>
            </c:spPr>
          </c:dPt>
          <c:dLbls>
            <c:dLbl>
              <c:idx val="0"/>
              <c:layout>
                <c:manualLayout>
                  <c:x val="-0.15089537103316639"/>
                  <c:y val="-0.13366627116815877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9.2947060862675207E-2"/>
                  <c:y val="2.0869438628491201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5.8123228492109956E-2"/>
                  <c:y val="9.0260454800409354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2.8537437259854206E-2"/>
                  <c:y val="0.11149298018008763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Percent val="1"/>
          </c:dLbls>
          <c:cat>
            <c:strRef>
              <c:f>Sheet1!$A$7:$A$10</c:f>
              <c:strCache>
                <c:ptCount val="4"/>
                <c:pt idx="0">
                  <c:v>0 days</c:v>
                </c:pt>
                <c:pt idx="1">
                  <c:v>1 day </c:v>
                </c:pt>
                <c:pt idx="2">
                  <c:v>2 days</c:v>
                </c:pt>
                <c:pt idx="3">
                  <c:v>More than 2 days</c:v>
                </c:pt>
              </c:strCache>
            </c:strRef>
          </c:cat>
          <c:val>
            <c:numRef>
              <c:f>Sheet1!$B$7:$B$10</c:f>
              <c:numCache>
                <c:formatCode>General</c:formatCode>
                <c:ptCount val="4"/>
                <c:pt idx="0">
                  <c:v>192</c:v>
                </c:pt>
                <c:pt idx="1">
                  <c:v>39</c:v>
                </c:pt>
                <c:pt idx="2">
                  <c:v>19</c:v>
                </c:pt>
                <c:pt idx="3">
                  <c:v>19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2.1596426867096147E-2"/>
          <c:y val="0.20685003415668934"/>
          <c:w val="0.16928164519207831"/>
          <c:h val="0.3193664832991771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How many of your library items were damaged</a:t>
            </a:r>
          </a:p>
          <a:p>
            <a:pPr>
              <a:defRPr sz="2000"/>
            </a:pPr>
            <a:r>
              <a:rPr lang="en-US" sz="2000"/>
              <a:t> in delivery in the last month?</a:t>
            </a:r>
          </a:p>
        </c:rich>
      </c:tx>
      <c:layout>
        <c:manualLayout>
          <c:xMode val="edge"/>
          <c:yMode val="edge"/>
          <c:x val="0.14798374937175415"/>
          <c:y val="7.8918231374924333E-2"/>
        </c:manualLayout>
      </c:layout>
    </c:title>
    <c:plotArea>
      <c:layout>
        <c:manualLayout>
          <c:layoutTarget val="inner"/>
          <c:xMode val="edge"/>
          <c:yMode val="edge"/>
          <c:x val="0.19311875693673697"/>
          <c:y val="0.22185970636215335"/>
          <c:w val="0.447280799112098"/>
          <c:h val="0.65742251223491088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4395116537180911E-3"/>
                  <c:y val="6.5252854812398115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P</a:t>
                    </a:r>
                    <a:r>
                      <a:rPr lang="en-US"/>
                      <a:t>ack</a:t>
                    </a:r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1.4798372179060304E-3"/>
                  <c:y val="7.9752567906683603E-17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N</a:t>
                    </a:r>
                    <a:r>
                      <a:rPr lang="en-US"/>
                      <a:t>o Pack</a:t>
                    </a:r>
                  </a:p>
                </c:rich>
              </c:tx>
              <c:showVal val="1"/>
              <c:showSerName val="1"/>
            </c:dLbl>
            <c:dLbl>
              <c:idx val="2"/>
              <c:layout>
                <c:manualLayout>
                  <c:x val="1.4798372179060304E-3"/>
                  <c:y val="7.9752567906683603E-17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P</a:t>
                    </a:r>
                    <a:r>
                      <a:rPr lang="en-US"/>
                      <a:t>ack</a:t>
                    </a:r>
                  </a:p>
                </c:rich>
              </c:tx>
              <c:showVal val="1"/>
              <c:showSerName val="1"/>
            </c:dLbl>
            <c:dLbl>
              <c:idx val="3"/>
              <c:layout>
                <c:manualLayout>
                  <c:x val="2.9596744358120607E-3"/>
                  <c:y val="6.5252854812398115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N</a:t>
                    </a:r>
                    <a:r>
                      <a:rPr lang="en-US"/>
                      <a:t>o Pack</a:t>
                    </a:r>
                  </a:p>
                </c:rich>
              </c:tx>
              <c:showVal val="1"/>
              <c:showSerName val="1"/>
            </c:dLbl>
            <c:dLbl>
              <c:idx val="4"/>
              <c:layout>
                <c:manualLayout>
                  <c:x val="0"/>
                  <c:y val="4.3501903208265384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P</a:t>
                    </a:r>
                    <a:r>
                      <a:rPr lang="en-US"/>
                      <a:t>ack</a:t>
                    </a:r>
                  </a:p>
                </c:rich>
              </c:tx>
              <c:showVal val="1"/>
              <c:showSerName val="1"/>
            </c:dLbl>
            <c:dLbl>
              <c:idx val="5"/>
              <c:layout>
                <c:manualLayout>
                  <c:x val="0"/>
                  <c:y val="6.5252854812398115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N</a:t>
                    </a:r>
                    <a:r>
                      <a:rPr lang="en-US"/>
                      <a:t>o</a:t>
                    </a:r>
                    <a:r>
                      <a:rPr lang="en-US" baseline="0"/>
                      <a:t> Pack</a:t>
                    </a:r>
                    <a:endParaRPr lang="en-US"/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Val val="1"/>
            <c:showSerName val="1"/>
          </c:dLbls>
          <c:cat>
            <c:strRef>
              <c:f>damage!$E$83:$E$88</c:f>
              <c:strCache>
                <c:ptCount val="6"/>
                <c:pt idx="0">
                  <c:v>1 item - Pack</c:v>
                </c:pt>
                <c:pt idx="1">
                  <c:v>1 item - No Pack</c:v>
                </c:pt>
                <c:pt idx="2">
                  <c:v>2 items - Pack</c:v>
                </c:pt>
                <c:pt idx="3">
                  <c:v>2 items - No Pack</c:v>
                </c:pt>
                <c:pt idx="4">
                  <c:v>More than 2 items - Pack</c:v>
                </c:pt>
                <c:pt idx="5">
                  <c:v>More than 2 items - No Pack</c:v>
                </c:pt>
              </c:strCache>
            </c:strRef>
          </c:cat>
          <c:val>
            <c:numRef>
              <c:f>damage!$F$83:$F$88</c:f>
              <c:numCache>
                <c:formatCode>General</c:formatCode>
                <c:ptCount val="6"/>
                <c:pt idx="0">
                  <c:v>23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13</c:v>
                </c:pt>
                <c:pt idx="5">
                  <c:v>6</c:v>
                </c:pt>
              </c:numCache>
            </c:numRef>
          </c:val>
        </c:ser>
        <c:gapWidth val="41"/>
        <c:axId val="68694016"/>
        <c:axId val="67946752"/>
      </c:barChart>
      <c:valAx>
        <c:axId val="67946752"/>
        <c:scaling>
          <c:orientation val="minMax"/>
        </c:scaling>
        <c:axPos val="l"/>
        <c:majorGridlines/>
        <c:numFmt formatCode="General" sourceLinked="1"/>
        <c:tickLblPos val="nextTo"/>
        <c:crossAx val="68694016"/>
        <c:crosses val="autoZero"/>
        <c:crossBetween val="between"/>
      </c:valAx>
      <c:catAx>
        <c:axId val="68694016"/>
        <c:scaling>
          <c:orientation val="minMax"/>
        </c:scaling>
        <c:delete val="1"/>
        <c:axPos val="b"/>
        <c:tickLblPos val="none"/>
        <c:crossAx val="67946752"/>
        <c:crosses val="autoZero"/>
        <c:auto val="1"/>
        <c:lblAlgn val="ctr"/>
        <c:lblOffset val="100"/>
      </c:catAx>
    </c:plotArea>
    <c:plotVisOnly val="1"/>
    <c:dispBlanksAs val="zero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How </a:t>
            </a:r>
            <a:r>
              <a:rPr lang="en-US" sz="2000" dirty="0" smtClean="0"/>
              <a:t>many</a:t>
            </a:r>
            <a:r>
              <a:rPr lang="en-US" sz="2000" baseline="0" dirty="0" smtClean="0"/>
              <a:t> days</a:t>
            </a:r>
            <a:r>
              <a:rPr lang="en-US" sz="2000" dirty="0" smtClean="0"/>
              <a:t> </a:t>
            </a:r>
            <a:r>
              <a:rPr lang="en-US" sz="2000" dirty="0"/>
              <a:t>has your driver </a:t>
            </a:r>
            <a:r>
              <a:rPr lang="en-US" sz="2000" i="1" dirty="0"/>
              <a:t>not</a:t>
            </a:r>
            <a:r>
              <a:rPr lang="en-US" sz="2000" dirty="0"/>
              <a:t> picked up everything that you have prepared to send in the last month?</a:t>
            </a:r>
          </a:p>
        </c:rich>
      </c:tx>
      <c:layout>
        <c:manualLayout>
          <c:xMode val="edge"/>
          <c:yMode val="edge"/>
          <c:x val="9.8660744330035738E-4"/>
          <c:y val="0.10290914003396638"/>
        </c:manualLayout>
      </c:layout>
    </c:title>
    <c:plotArea>
      <c:layout>
        <c:manualLayout>
          <c:layoutTarget val="inner"/>
          <c:xMode val="edge"/>
          <c:yMode val="edge"/>
          <c:x val="0.31968520761827868"/>
          <c:y val="0.33297687972826978"/>
          <c:w val="0.51373830675011778"/>
          <c:h val="0.58928805774278181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C00000">
                  <a:alpha val="60000"/>
                </a:srgbClr>
              </a:solidFill>
            </c:spPr>
          </c:dPt>
          <c:dPt>
            <c:idx val="1"/>
            <c:spPr>
              <a:solidFill>
                <a:srgbClr val="4F81BD">
                  <a:lumMod val="75000"/>
                  <a:alpha val="81000"/>
                </a:srgbClr>
              </a:solidFill>
            </c:spPr>
          </c:dPt>
          <c:dLbls>
            <c:dLbl>
              <c:idx val="0"/>
              <c:layout>
                <c:manualLayout>
                  <c:x val="-9.9597886802611224E-2"/>
                  <c:y val="-0.2556702562914929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90%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8.4657446665320785E-3"/>
                  <c:y val="2.077601513046163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1.62011238979743E-2"/>
                  <c:y val="1.824938243013742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1.8662426812033124E-2"/>
                  <c:y val="1.3603520148216785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Percent val="1"/>
          </c:dLbls>
          <c:cat>
            <c:strRef>
              <c:f>Sheet1!$A$13:$A$16</c:f>
              <c:strCache>
                <c:ptCount val="4"/>
                <c:pt idx="0">
                  <c:v>0 days</c:v>
                </c:pt>
                <c:pt idx="1">
                  <c:v>1 day </c:v>
                </c:pt>
                <c:pt idx="2">
                  <c:v>2 days</c:v>
                </c:pt>
                <c:pt idx="3">
                  <c:v>More than 2 days</c:v>
                </c:pt>
              </c:strCache>
            </c:strRef>
          </c:cat>
          <c:val>
            <c:numRef>
              <c:f>Sheet1!$B$13:$B$16</c:f>
              <c:numCache>
                <c:formatCode>General</c:formatCode>
                <c:ptCount val="4"/>
                <c:pt idx="0">
                  <c:v>241</c:v>
                </c:pt>
                <c:pt idx="1">
                  <c:v>13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2.3971498754963343E-2"/>
          <c:y val="0.57156225876177247"/>
          <c:w val="0.19200887902330738"/>
          <c:h val="0.3984022309711287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plotArea>
      <c:layout>
        <c:manualLayout>
          <c:layoutTarget val="inner"/>
          <c:xMode val="edge"/>
          <c:yMode val="edge"/>
          <c:x val="4.7724750277469467E-2"/>
          <c:y val="3.4257748776509007E-2"/>
          <c:w val="0.94228634850166415"/>
          <c:h val="0.84339314845024449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5377418100515222E-3"/>
                  <c:y val="1.77685942196169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9366676387673775E-3"/>
                  <c:y val="1.189514806020288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8790463692038473E-3"/>
                  <c:y val="1.457082172346526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5.9262904636920447E-3"/>
                  <c:y val="1.01998182486246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Attitude!$C$1:$F$1</c:f>
              <c:strCache>
                <c:ptCount val="4"/>
                <c:pt idx="0">
                  <c:v>Delivery driver consistently wears a uniform - ProMed shirt, hat, and jacket; no jeans.</c:v>
                </c:pt>
                <c:pt idx="1">
                  <c:v>Delivery driver is helpful. Example: providing more bags or totes when needed.</c:v>
                </c:pt>
                <c:pt idx="2">
                  <c:v>Delivery driver is polite and considerate.</c:v>
                </c:pt>
                <c:pt idx="3">
                  <c:v>No, our delivery driver does not have a good attitude.</c:v>
                </c:pt>
              </c:strCache>
            </c:strRef>
          </c:cat>
          <c:val>
            <c:numRef>
              <c:f>Attitude!$C$2:$F$2</c:f>
              <c:numCache>
                <c:formatCode>General</c:formatCode>
                <c:ptCount val="4"/>
                <c:pt idx="0">
                  <c:v>106</c:v>
                </c:pt>
                <c:pt idx="1">
                  <c:v>171</c:v>
                </c:pt>
                <c:pt idx="2">
                  <c:v>212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axId val="68805760"/>
        <c:axId val="68807296"/>
      </c:barChart>
      <c:catAx>
        <c:axId val="688057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8807296"/>
        <c:crosses val="autoZero"/>
        <c:auto val="1"/>
        <c:lblAlgn val="ctr"/>
        <c:lblOffset val="100"/>
        <c:tickLblSkip val="1"/>
        <c:tickMarkSkip val="1"/>
      </c:catAx>
      <c:valAx>
        <c:axId val="68807296"/>
        <c:scaling>
          <c:orientation val="minMax"/>
          <c:max val="235"/>
          <c:min val="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8805760"/>
        <c:crosses val="autoZero"/>
        <c:crossBetween val="between"/>
        <c:majorUnit val="25"/>
        <c:minorUnit val="10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4.8295238855394163E-2"/>
          <c:y val="0.11658364496532823"/>
          <c:w val="0.91873994589357799"/>
          <c:h val="0.83376010894672736"/>
        </c:manualLayout>
      </c:layout>
      <c:barChart>
        <c:barDir val="col"/>
        <c:grouping val="clustered"/>
        <c:varyColors val="1"/>
        <c:ser>
          <c:idx val="0"/>
          <c:order val="0"/>
          <c:tx>
            <c:v>101 - UP</c:v>
          </c:tx>
          <c:cat>
            <c:strRef>
              <c:f>totals!$Q$2100:$Q$2107</c:f>
              <c:strCache>
                <c:ptCount val="8"/>
                <c:pt idx="0">
                  <c:v>101 -&gt; 100</c:v>
                </c:pt>
                <c:pt idx="1">
                  <c:v>101 -&gt; 101</c:v>
                </c:pt>
                <c:pt idx="2">
                  <c:v>101 -&gt; 200</c:v>
                </c:pt>
                <c:pt idx="3">
                  <c:v>101 -&gt; 300</c:v>
                </c:pt>
                <c:pt idx="4">
                  <c:v>101 -&gt; 400</c:v>
                </c:pt>
                <c:pt idx="5">
                  <c:v>101 -&gt; 500</c:v>
                </c:pt>
                <c:pt idx="6">
                  <c:v>101 -&gt; 700</c:v>
                </c:pt>
                <c:pt idx="7">
                  <c:v>101 -&gt; all</c:v>
                </c:pt>
              </c:strCache>
            </c:strRef>
          </c:cat>
          <c:val>
            <c:numRef>
              <c:f>totals!$P$2100:$P$2107</c:f>
              <c:numCache>
                <c:formatCode>0.0</c:formatCode>
                <c:ptCount val="8"/>
                <c:pt idx="0">
                  <c:v>6.2</c:v>
                </c:pt>
                <c:pt idx="1">
                  <c:v>3.6</c:v>
                </c:pt>
                <c:pt idx="2" formatCode="General">
                  <c:v>6</c:v>
                </c:pt>
                <c:pt idx="3" formatCode="General">
                  <c:v>6.5</c:v>
                </c:pt>
                <c:pt idx="4" formatCode="General">
                  <c:v>7.4</c:v>
                </c:pt>
                <c:pt idx="5" formatCode="General">
                  <c:v>6.5</c:v>
                </c:pt>
                <c:pt idx="6" formatCode="General">
                  <c:v>7.2</c:v>
                </c:pt>
                <c:pt idx="7" formatCode="General">
                  <c:v>5.5</c:v>
                </c:pt>
              </c:numCache>
            </c:numRef>
          </c:val>
        </c:ser>
        <c:gapWidth val="10"/>
        <c:axId val="67843584"/>
        <c:axId val="67845120"/>
      </c:barChart>
      <c:catAx>
        <c:axId val="67843584"/>
        <c:scaling>
          <c:orientation val="minMax"/>
        </c:scaling>
        <c:axPos val="b"/>
        <c:numFmt formatCode="General" sourceLinked="1"/>
        <c:tickLblPos val="nextTo"/>
        <c:crossAx val="67845120"/>
        <c:crosses val="autoZero"/>
        <c:auto val="1"/>
        <c:lblAlgn val="ctr"/>
        <c:lblOffset val="100"/>
      </c:catAx>
      <c:valAx>
        <c:axId val="67845120"/>
        <c:scaling>
          <c:orientation val="minMax"/>
        </c:scaling>
        <c:axPos val="l"/>
        <c:majorGridlines/>
        <c:numFmt formatCode="0.0" sourceLinked="1"/>
        <c:tickLblPos val="nextTo"/>
        <c:crossAx val="67843584"/>
        <c:crosses val="autoZero"/>
        <c:crossBetween val="between"/>
      </c:valAx>
      <c:spPr>
        <a:ln>
          <a:solidFill>
            <a:prstClr val="black">
              <a:lumMod val="95000"/>
              <a:lumOff val="5000"/>
            </a:prstClr>
          </a:solidFill>
        </a:ln>
      </c:spPr>
    </c:plotArea>
    <c:plotVisOnly val="1"/>
  </c:chart>
  <c:spPr>
    <a:ln>
      <a:solidFill>
        <a:prstClr val="black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v>100 - Grayling</c:v>
          </c:tx>
          <c:cat>
            <c:strRef>
              <c:f>totals!$Q$2091:$Q$2098</c:f>
              <c:strCache>
                <c:ptCount val="8"/>
                <c:pt idx="0">
                  <c:v>100-&gt; 100</c:v>
                </c:pt>
                <c:pt idx="1">
                  <c:v>100 -&gt; 101</c:v>
                </c:pt>
                <c:pt idx="2">
                  <c:v>100 -&gt; 200</c:v>
                </c:pt>
                <c:pt idx="3">
                  <c:v>100 -&gt; 300</c:v>
                </c:pt>
                <c:pt idx="4">
                  <c:v>100 -&gt; 400</c:v>
                </c:pt>
                <c:pt idx="5">
                  <c:v>100 -&gt; 500</c:v>
                </c:pt>
                <c:pt idx="6">
                  <c:v>100 -&gt; 700</c:v>
                </c:pt>
                <c:pt idx="7">
                  <c:v>100 -&gt; all</c:v>
                </c:pt>
              </c:strCache>
            </c:strRef>
          </c:cat>
          <c:val>
            <c:numRef>
              <c:f>totals!$P$2091:$P$2098</c:f>
              <c:numCache>
                <c:formatCode>0.0</c:formatCode>
                <c:ptCount val="8"/>
                <c:pt idx="0">
                  <c:v>3.5</c:v>
                </c:pt>
                <c:pt idx="1">
                  <c:v>4.8124999999999964</c:v>
                </c:pt>
                <c:pt idx="2">
                  <c:v>3.6666666666666665</c:v>
                </c:pt>
                <c:pt idx="3">
                  <c:v>4.3928571428571415</c:v>
                </c:pt>
                <c:pt idx="4">
                  <c:v>5.3333333333333384</c:v>
                </c:pt>
                <c:pt idx="5">
                  <c:v>4.4390243902439073</c:v>
                </c:pt>
                <c:pt idx="6" formatCode="General">
                  <c:v>5.5</c:v>
                </c:pt>
                <c:pt idx="7" formatCode="0.00">
                  <c:v>4.2820762536961796</c:v>
                </c:pt>
              </c:numCache>
            </c:numRef>
          </c:val>
        </c:ser>
        <c:gapWidth val="10"/>
        <c:overlap val="-93"/>
        <c:axId val="70322816"/>
        <c:axId val="70324608"/>
      </c:barChart>
      <c:catAx>
        <c:axId val="70322816"/>
        <c:scaling>
          <c:orientation val="minMax"/>
        </c:scaling>
        <c:axPos val="b"/>
        <c:numFmt formatCode="General" sourceLinked="1"/>
        <c:tickLblPos val="nextTo"/>
        <c:crossAx val="70324608"/>
        <c:crosses val="autoZero"/>
        <c:auto val="1"/>
        <c:lblAlgn val="ctr"/>
        <c:lblOffset val="100"/>
      </c:catAx>
      <c:valAx>
        <c:axId val="70324608"/>
        <c:scaling>
          <c:orientation val="minMax"/>
          <c:max val="8"/>
        </c:scaling>
        <c:axPos val="l"/>
        <c:majorGridlines/>
        <c:numFmt formatCode="0.0" sourceLinked="1"/>
        <c:tickLblPos val="nextTo"/>
        <c:crossAx val="70322816"/>
        <c:crosses val="autoZero"/>
        <c:crossBetween val="between"/>
      </c:valAx>
    </c:plotArea>
    <c:plotVisOnly val="1"/>
    <c:dispBlanksAs val="gap"/>
  </c:chart>
  <c:spPr>
    <a:ln>
      <a:solidFill>
        <a:prstClr val="black">
          <a:lumMod val="95000"/>
          <a:lumOff val="5000"/>
        </a:prst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v>200 - Grand Rapids</c:v>
          </c:tx>
          <c:cat>
            <c:strRef>
              <c:f>totals!$Q$2109:$Q$2116</c:f>
              <c:strCache>
                <c:ptCount val="8"/>
                <c:pt idx="0">
                  <c:v>200 -&gt; 100</c:v>
                </c:pt>
                <c:pt idx="1">
                  <c:v>200 -&gt; 101</c:v>
                </c:pt>
                <c:pt idx="2">
                  <c:v>200 -&gt; 200</c:v>
                </c:pt>
                <c:pt idx="3">
                  <c:v>200 -&gt; 300</c:v>
                </c:pt>
                <c:pt idx="4">
                  <c:v>200 -&gt; 400</c:v>
                </c:pt>
                <c:pt idx="5">
                  <c:v>200 -&gt; 500</c:v>
                </c:pt>
                <c:pt idx="6">
                  <c:v>200 -&gt; 700</c:v>
                </c:pt>
                <c:pt idx="7">
                  <c:v>200 -&gt; all</c:v>
                </c:pt>
              </c:strCache>
            </c:strRef>
          </c:cat>
          <c:val>
            <c:numRef>
              <c:f>totals!$P$2109:$P$2116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6</c:v>
                </c:pt>
                <c:pt idx="2">
                  <c:v>4.0999999999999996</c:v>
                </c:pt>
                <c:pt idx="3">
                  <c:v>5.4</c:v>
                </c:pt>
                <c:pt idx="4">
                  <c:v>5.8</c:v>
                </c:pt>
                <c:pt idx="5">
                  <c:v>4.9000000000000004</c:v>
                </c:pt>
                <c:pt idx="6">
                  <c:v>5.6</c:v>
                </c:pt>
                <c:pt idx="7">
                  <c:v>5.0999999999999996</c:v>
                </c:pt>
              </c:numCache>
            </c:numRef>
          </c:val>
        </c:ser>
        <c:gapWidth val="11"/>
        <c:axId val="70335872"/>
        <c:axId val="70341760"/>
      </c:barChart>
      <c:catAx>
        <c:axId val="70335872"/>
        <c:scaling>
          <c:orientation val="minMax"/>
        </c:scaling>
        <c:axPos val="b"/>
        <c:tickLblPos val="nextTo"/>
        <c:crossAx val="70341760"/>
        <c:crosses val="autoZero"/>
        <c:auto val="1"/>
        <c:lblAlgn val="ctr"/>
        <c:lblOffset val="100"/>
      </c:catAx>
      <c:valAx>
        <c:axId val="70341760"/>
        <c:scaling>
          <c:orientation val="minMax"/>
          <c:max val="8"/>
        </c:scaling>
        <c:axPos val="l"/>
        <c:majorGridlines/>
        <c:numFmt formatCode="General" sourceLinked="1"/>
        <c:tickLblPos val="nextTo"/>
        <c:crossAx val="70335872"/>
        <c:crosses val="autoZero"/>
        <c:crossBetween val="between"/>
      </c:valAx>
    </c:plotArea>
    <c:plotVisOnly val="1"/>
  </c:chart>
  <c:spPr>
    <a:ln>
      <a:solidFill>
        <a:schemeClr val="tx1">
          <a:lumMod val="95000"/>
          <a:lumOff val="5000"/>
        </a:scheme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v>300 - Kalamazoo</c:v>
          </c:tx>
          <c:cat>
            <c:strRef>
              <c:f>totals!$Q$2118:$Q$2125</c:f>
              <c:strCache>
                <c:ptCount val="8"/>
                <c:pt idx="0">
                  <c:v>300 -&gt; 100</c:v>
                </c:pt>
                <c:pt idx="1">
                  <c:v>300 -&gt; 101</c:v>
                </c:pt>
                <c:pt idx="2">
                  <c:v>300 -&gt; 200</c:v>
                </c:pt>
                <c:pt idx="3">
                  <c:v>300 -&gt; 300</c:v>
                </c:pt>
                <c:pt idx="4">
                  <c:v>300 -&gt; 400</c:v>
                </c:pt>
                <c:pt idx="5">
                  <c:v>300 -&gt; 500</c:v>
                </c:pt>
                <c:pt idx="6">
                  <c:v>300 -&gt; 700</c:v>
                </c:pt>
                <c:pt idx="7">
                  <c:v>300 -&gt; all</c:v>
                </c:pt>
              </c:strCache>
            </c:strRef>
          </c:cat>
          <c:val>
            <c:numRef>
              <c:f>totals!$P$2118:$P$2125</c:f>
              <c:numCache>
                <c:formatCode>General</c:formatCode>
                <c:ptCount val="8"/>
                <c:pt idx="0">
                  <c:v>5</c:v>
                </c:pt>
                <c:pt idx="1">
                  <c:v>5.7</c:v>
                </c:pt>
                <c:pt idx="2">
                  <c:v>6.2</c:v>
                </c:pt>
                <c:pt idx="3">
                  <c:v>3.9</c:v>
                </c:pt>
                <c:pt idx="4">
                  <c:v>5.6</c:v>
                </c:pt>
                <c:pt idx="5">
                  <c:v>5.3</c:v>
                </c:pt>
                <c:pt idx="6">
                  <c:v>5.5</c:v>
                </c:pt>
                <c:pt idx="7">
                  <c:v>5.2</c:v>
                </c:pt>
              </c:numCache>
            </c:numRef>
          </c:val>
        </c:ser>
        <c:gapWidth val="10"/>
        <c:axId val="70374528"/>
        <c:axId val="70376064"/>
      </c:barChart>
      <c:catAx>
        <c:axId val="70374528"/>
        <c:scaling>
          <c:orientation val="minMax"/>
        </c:scaling>
        <c:axPos val="b"/>
        <c:tickLblPos val="nextTo"/>
        <c:crossAx val="70376064"/>
        <c:crosses val="autoZero"/>
        <c:auto val="1"/>
        <c:lblAlgn val="ctr"/>
        <c:lblOffset val="100"/>
      </c:catAx>
      <c:valAx>
        <c:axId val="70376064"/>
        <c:scaling>
          <c:orientation val="minMax"/>
          <c:max val="8"/>
        </c:scaling>
        <c:axPos val="l"/>
        <c:majorGridlines/>
        <c:numFmt formatCode="General" sourceLinked="1"/>
        <c:tickLblPos val="nextTo"/>
        <c:crossAx val="70374528"/>
        <c:crosses val="autoZero"/>
        <c:crossBetween val="between"/>
      </c:valAx>
      <c:spPr>
        <a:ln>
          <a:solidFill>
            <a:prstClr val="black">
              <a:lumMod val="95000"/>
              <a:lumOff val="5000"/>
            </a:prstClr>
          </a:solidFill>
        </a:ln>
      </c:spPr>
    </c:plotArea>
    <c:plotVisOnly val="1"/>
  </c:chart>
  <c:spPr>
    <a:ln>
      <a:solidFill>
        <a:prstClr val="black">
          <a:lumMod val="95000"/>
          <a:lumOff val="5000"/>
        </a:prstClr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0.2234</cdr:x>
      <cdr:y>0.87692</cdr:y>
    </cdr:from>
    <cdr:to>
      <cdr:x>0.3382</cdr:x>
      <cdr:y>0.94642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1600200" y="4343400"/>
          <a:ext cx="822234" cy="344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i="0" baseline="0" dirty="0">
              <a:solidFill>
                <a:sysClr val="windowText" lastClr="000000"/>
              </a:solidFill>
            </a:rPr>
            <a:t>1 ITEM</a:t>
          </a:r>
        </a:p>
      </cdr:txBody>
    </cdr:sp>
  </cdr:relSizeAnchor>
  <cdr:relSizeAnchor xmlns:cdr="http://schemas.openxmlformats.org/drawingml/2006/chartDrawing">
    <cdr:from>
      <cdr:x>0.35841</cdr:x>
      <cdr:y>0.92728</cdr:y>
    </cdr:from>
    <cdr:to>
      <cdr:x>0.484</cdr:x>
      <cdr:y>0.94731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5906" y="5414211"/>
          <a:ext cx="1077829" cy="116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0.35106</cdr:x>
      <cdr:y>0.87692</cdr:y>
    </cdr:from>
    <cdr:to>
      <cdr:x>0.48936</cdr:x>
      <cdr:y>0.92308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4600" y="4343400"/>
          <a:ext cx="990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ysClr val="windowText" lastClr="000000"/>
              </a:solidFill>
            </a:rPr>
            <a:t>2 ITEMS</a:t>
          </a:r>
        </a:p>
      </cdr:txBody>
    </cdr:sp>
  </cdr:relSizeAnchor>
  <cdr:relSizeAnchor xmlns:cdr="http://schemas.openxmlformats.org/drawingml/2006/chartDrawing">
    <cdr:from>
      <cdr:x>0.48936</cdr:x>
      <cdr:y>0.87692</cdr:y>
    </cdr:from>
    <cdr:to>
      <cdr:x>0.72382</cdr:x>
      <cdr:y>0.94417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05200" y="4343400"/>
          <a:ext cx="1679408" cy="333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i="0" dirty="0">
              <a:solidFill>
                <a:sysClr val="windowText" lastClr="000000"/>
              </a:solidFill>
            </a:rPr>
            <a:t>2 or</a:t>
          </a:r>
          <a:r>
            <a:rPr lang="en-US" sz="1600" b="1" i="0" baseline="0" dirty="0">
              <a:solidFill>
                <a:sysClr val="windowText" lastClr="000000"/>
              </a:solidFill>
            </a:rPr>
            <a:t> MORE ITEMS</a:t>
          </a:r>
          <a:endParaRPr lang="en-US" sz="1600" b="1" i="0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3E59-86CF-4F05-84EB-9CDDDC8FE625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86C6-FBA8-4D51-9E4A-54F89A90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Does </a:t>
            </a:r>
            <a:r>
              <a:rPr lang="en-US" baseline="0" dirty="0" smtClean="0"/>
              <a:t>NOT include weekends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5 day a week – includes TLN, LLC, and SLC </a:t>
            </a:r>
            <a:r>
              <a:rPr lang="en-US" baseline="0" dirty="0" smtClean="0"/>
              <a:t> and other large </a:t>
            </a:r>
            <a:r>
              <a:rPr lang="en-US" baseline="0" dirty="0" smtClean="0"/>
              <a:t>central delivery </a:t>
            </a:r>
            <a:r>
              <a:rPr lang="en-US" baseline="0" dirty="0" smtClean="0"/>
              <a:t>sites – which add to days in transit.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2535 submissions – 448 had to be removed because they did not comply</a:t>
            </a:r>
            <a:r>
              <a:rPr lang="en-US" baseline="0" dirty="0" smtClean="0"/>
              <a:t> with the survey guidelines. [no dates, dates prior to or after survey, library info not completed…]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Charts show days of delivery between regions [ 101 -&gt; 100 = from UP to Grayling 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100 = Grayling</a:t>
            </a:r>
          </a:p>
          <a:p>
            <a:r>
              <a:rPr lang="en-US" dirty="0" smtClean="0"/>
              <a:t>101</a:t>
            </a:r>
            <a:r>
              <a:rPr lang="en-US" baseline="0" dirty="0" smtClean="0"/>
              <a:t> = UP</a:t>
            </a:r>
          </a:p>
          <a:p>
            <a:r>
              <a:rPr lang="en-US" dirty="0" smtClean="0"/>
              <a:t>200 = Grand Rapids</a:t>
            </a:r>
          </a:p>
          <a:p>
            <a:r>
              <a:rPr lang="en-US" dirty="0" smtClean="0"/>
              <a:t>300 = Kalamazoo</a:t>
            </a:r>
          </a:p>
          <a:p>
            <a:r>
              <a:rPr lang="en-US" dirty="0" smtClean="0"/>
              <a:t>400 = Flint</a:t>
            </a:r>
          </a:p>
          <a:p>
            <a:r>
              <a:rPr lang="en-US" dirty="0" smtClean="0"/>
              <a:t>500 = Royal Oak</a:t>
            </a:r>
          </a:p>
          <a:p>
            <a:r>
              <a:rPr lang="en-US" dirty="0" smtClean="0"/>
              <a:t>700 = Jackson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= Grayling</a:t>
            </a:r>
          </a:p>
          <a:p>
            <a:r>
              <a:rPr lang="en-US" dirty="0" smtClean="0"/>
              <a:t>101</a:t>
            </a:r>
            <a:r>
              <a:rPr lang="en-US" baseline="0" dirty="0" smtClean="0"/>
              <a:t> = UP</a:t>
            </a:r>
          </a:p>
          <a:p>
            <a:r>
              <a:rPr lang="en-US" dirty="0" smtClean="0"/>
              <a:t>200 = Grand Rapids</a:t>
            </a:r>
          </a:p>
          <a:p>
            <a:r>
              <a:rPr lang="en-US" dirty="0" smtClean="0"/>
              <a:t>300 = Kalamazoo</a:t>
            </a:r>
          </a:p>
          <a:p>
            <a:r>
              <a:rPr lang="en-US" dirty="0" smtClean="0"/>
              <a:t>400 = Flint</a:t>
            </a:r>
          </a:p>
          <a:p>
            <a:r>
              <a:rPr lang="en-US" dirty="0" smtClean="0"/>
              <a:t>500 = Royal Oak</a:t>
            </a:r>
          </a:p>
          <a:p>
            <a:r>
              <a:rPr lang="en-US" dirty="0" smtClean="0"/>
              <a:t>700 = Jackson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= Grayling</a:t>
            </a:r>
          </a:p>
          <a:p>
            <a:r>
              <a:rPr lang="en-US" dirty="0" smtClean="0"/>
              <a:t>101</a:t>
            </a:r>
            <a:r>
              <a:rPr lang="en-US" baseline="0" dirty="0" smtClean="0"/>
              <a:t> = UP</a:t>
            </a:r>
          </a:p>
          <a:p>
            <a:r>
              <a:rPr lang="en-US" dirty="0" smtClean="0"/>
              <a:t>200 = Grand Rapids</a:t>
            </a:r>
          </a:p>
          <a:p>
            <a:r>
              <a:rPr lang="en-US" dirty="0" smtClean="0"/>
              <a:t>300 = Kalamazoo</a:t>
            </a:r>
          </a:p>
          <a:p>
            <a:r>
              <a:rPr lang="en-US" dirty="0" smtClean="0"/>
              <a:t>400 = Flint</a:t>
            </a:r>
          </a:p>
          <a:p>
            <a:r>
              <a:rPr lang="en-US" dirty="0" smtClean="0"/>
              <a:t>500 = Royal Oak</a:t>
            </a:r>
          </a:p>
          <a:p>
            <a:r>
              <a:rPr lang="en-US" dirty="0" smtClean="0"/>
              <a:t>700 = Jackson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= Grayling</a:t>
            </a:r>
          </a:p>
          <a:p>
            <a:r>
              <a:rPr lang="en-US" dirty="0" smtClean="0"/>
              <a:t>101</a:t>
            </a:r>
            <a:r>
              <a:rPr lang="en-US" baseline="0" dirty="0" smtClean="0"/>
              <a:t> = UP</a:t>
            </a:r>
          </a:p>
          <a:p>
            <a:r>
              <a:rPr lang="en-US" dirty="0" smtClean="0"/>
              <a:t>200 = Grand Rapids</a:t>
            </a:r>
          </a:p>
          <a:p>
            <a:r>
              <a:rPr lang="en-US" dirty="0" smtClean="0"/>
              <a:t>300 = Kalamazoo</a:t>
            </a:r>
          </a:p>
          <a:p>
            <a:r>
              <a:rPr lang="en-US" dirty="0" smtClean="0"/>
              <a:t>400 = Flint</a:t>
            </a:r>
          </a:p>
          <a:p>
            <a:r>
              <a:rPr lang="en-US" dirty="0" smtClean="0"/>
              <a:t>500 = Royal Oak</a:t>
            </a:r>
          </a:p>
          <a:p>
            <a:r>
              <a:rPr lang="en-US" dirty="0" smtClean="0"/>
              <a:t>700 = Jackson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in all – I think</a:t>
            </a:r>
            <a:r>
              <a:rPr lang="en-US" baseline="0" dirty="0" smtClean="0"/>
              <a:t> it is a miracle we get anything where it needs to be at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</a:t>
            </a:r>
            <a:r>
              <a:rPr lang="en-US" dirty="0" smtClean="0"/>
              <a:t>to You Tube &amp; search for Great Hub</a:t>
            </a:r>
            <a:r>
              <a:rPr lang="en-US" baseline="0" dirty="0" smtClean="0"/>
              <a:t> </a:t>
            </a:r>
            <a:r>
              <a:rPr lang="en-US" baseline="0" dirty="0" smtClean="0"/>
              <a:t>Heist - </a:t>
            </a:r>
            <a:r>
              <a:rPr lang="en-US" dirty="0" smtClean="0"/>
              <a:t>http://www.youtube.com/watch?v=EwZetWcSVQE&amp;feature=youtube_gdata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About 675 items recovered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About 275 items reported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RIDES stops at 397 individual places</a:t>
            </a:r>
          </a:p>
          <a:p>
            <a:r>
              <a:rPr lang="en-US" dirty="0" smtClean="0"/>
              <a:t>64 of </a:t>
            </a:r>
            <a:r>
              <a:rPr lang="en-US" dirty="0" smtClean="0"/>
              <a:t>the 324 </a:t>
            </a:r>
            <a:r>
              <a:rPr lang="en-US" dirty="0" smtClean="0"/>
              <a:t>responses were from local delivery sites</a:t>
            </a:r>
          </a:p>
          <a:p>
            <a:r>
              <a:rPr lang="en-US" dirty="0" smtClean="0"/>
              <a:t>260 = 65% of 397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66 libraries reported damaged items</a:t>
            </a:r>
          </a:p>
          <a:p>
            <a:endParaRPr lang="en-US" dirty="0" smtClean="0"/>
          </a:p>
          <a:p>
            <a:r>
              <a:rPr lang="en-US" baseline="0" dirty="0" smtClean="0"/>
              <a:t>1 item = </a:t>
            </a:r>
            <a:r>
              <a:rPr lang="en-US" baseline="0" dirty="0" smtClean="0"/>
              <a:t>32 reports</a:t>
            </a:r>
            <a:endParaRPr lang="en-US" baseline="0" dirty="0" smtClean="0"/>
          </a:p>
          <a:p>
            <a:r>
              <a:rPr lang="en-US" baseline="0" dirty="0" smtClean="0"/>
              <a:t>2 items = </a:t>
            </a:r>
            <a:r>
              <a:rPr lang="en-US" baseline="0" dirty="0" smtClean="0"/>
              <a:t>15 reports</a:t>
            </a:r>
            <a:endParaRPr lang="en-US" baseline="0" dirty="0" smtClean="0"/>
          </a:p>
          <a:p>
            <a:r>
              <a:rPr lang="en-US" baseline="0" dirty="0" smtClean="0"/>
              <a:t>2+ items = </a:t>
            </a:r>
            <a:r>
              <a:rPr lang="en-US" baseline="0" dirty="0" smtClean="0"/>
              <a:t>19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</a:t>
            </a:r>
            <a:r>
              <a:rPr lang="en-US" baseline="0" dirty="0" smtClean="0"/>
              <a:t>one answer could be selected. Responses </a:t>
            </a:r>
            <a:r>
              <a:rPr lang="en-US" baseline="0" dirty="0" smtClean="0"/>
              <a:t>from </a:t>
            </a:r>
            <a:r>
              <a:rPr lang="en-US" dirty="0" smtClean="0"/>
              <a:t>260 delivery sites, </a:t>
            </a:r>
            <a:r>
              <a:rPr lang="en-US" dirty="0" smtClean="0"/>
              <a:t>as 89 </a:t>
            </a:r>
            <a:r>
              <a:rPr lang="en-US" dirty="0" smtClean="0"/>
              <a:t>respondents were either UP (</a:t>
            </a:r>
            <a:r>
              <a:rPr lang="en-US" dirty="0" err="1" smtClean="0"/>
              <a:t>Waltco</a:t>
            </a:r>
            <a:r>
              <a:rPr lang="en-US" dirty="0" smtClean="0"/>
              <a:t>)</a:t>
            </a:r>
            <a:r>
              <a:rPr lang="en-US" baseline="0" dirty="0" smtClean="0"/>
              <a:t> or local delivery </a:t>
            </a:r>
            <a:r>
              <a:rPr lang="en-US" baseline="0" dirty="0" smtClean="0"/>
              <a:t>service.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86C6-FBA8-4D51-9E4A-54F89A90A8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C4D0-23C4-4F4C-828B-CCDF0662CCFE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8730-F44E-4930-BF26-02027A0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pPr algn="l"/>
            <a:r>
              <a:rPr lang="en-US" dirty="0"/>
              <a:t>From Here to There: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Adventures </a:t>
            </a:r>
            <a:r>
              <a:rPr lang="en-US" dirty="0"/>
              <a:t>in RIDES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724400"/>
            <a:ext cx="3200400" cy="1752600"/>
          </a:xfrm>
        </p:spPr>
        <p:txBody>
          <a:bodyPr>
            <a:normAutofit/>
          </a:bodyPr>
          <a:lstStyle/>
          <a:p>
            <a:r>
              <a:rPr lang="en-US" sz="2100" dirty="0" err="1" smtClean="0"/>
              <a:t>MeLCat</a:t>
            </a:r>
            <a:r>
              <a:rPr lang="en-US" sz="2100" dirty="0" smtClean="0"/>
              <a:t> Users Day</a:t>
            </a:r>
          </a:p>
          <a:p>
            <a:r>
              <a:rPr lang="en-US" sz="2100" dirty="0" smtClean="0"/>
              <a:t>Nov. 4, 2011</a:t>
            </a:r>
          </a:p>
          <a:p>
            <a:r>
              <a:rPr lang="en-US" sz="2100" dirty="0" smtClean="0"/>
              <a:t>Sue Alt</a:t>
            </a:r>
          </a:p>
          <a:p>
            <a:r>
              <a:rPr lang="en-US" sz="2100" dirty="0" smtClean="0"/>
              <a:t>MCLS</a:t>
            </a:r>
          </a:p>
          <a:p>
            <a:endParaRPr lang="en-US" dirty="0" smtClean="0"/>
          </a:p>
        </p:txBody>
      </p:sp>
      <p:pic>
        <p:nvPicPr>
          <p:cNvPr id="6148" name="Picture 4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"/>
            <a:ext cx="2552700" cy="14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Survey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endParaRPr lang="en-US" sz="1400" dirty="0"/>
          </a:p>
        </p:txBody>
      </p:sp>
      <p:pic>
        <p:nvPicPr>
          <p:cNvPr id="6" name="Picture 5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Around Study</a:t>
            </a:r>
            <a:endParaRPr lang="en-US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0" y="1295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dates: 9/19 – 10/14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1828800"/>
          <a:ext cx="5257800" cy="44195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/>
                <a:gridCol w="2743200"/>
              </a:tblGrid>
              <a:tr h="10343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# of Days of  Delivery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Average Time to Send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6306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6306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6306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6306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Around Study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648200" y="1981200"/>
          <a:ext cx="411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371600"/>
          <a:ext cx="3657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/>
                <a:gridCol w="1056640"/>
                <a:gridCol w="12192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Hub Zone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Number of Entries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Average Time to Send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3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271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4.28 days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5.5 days</a:t>
                      </a:r>
                    </a:p>
                  </a:txBody>
                  <a:tcPr marT="91440" marB="91440"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5.1 days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5.2 days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555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4.4 days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496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5.4 days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218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 days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</a:tr>
              <a:tr h="4758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2087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 days</a:t>
                      </a:r>
                    </a:p>
                  </a:txBody>
                  <a:tcPr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Around Study</a:t>
            </a:r>
            <a:endParaRPr lang="en-US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411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724400" y="2667000"/>
          <a:ext cx="4114800" cy="375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Around Study</a:t>
            </a:r>
            <a:endParaRPr lang="en-US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81000" y="1524000"/>
          <a:ext cx="4106748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724400" y="2743200"/>
          <a:ext cx="411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Around Study</a:t>
            </a:r>
            <a:endParaRPr lang="en-US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81000" y="1524000"/>
          <a:ext cx="411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724400" y="2743200"/>
          <a:ext cx="411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80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 progress until 11/11/11</a:t>
            </a:r>
          </a:p>
          <a:p>
            <a:r>
              <a:rPr lang="en-US" sz="2400" dirty="0" smtClean="0">
                <a:latin typeface="+mj-lt"/>
              </a:rPr>
              <a:t>First 250 reports</a:t>
            </a:r>
            <a:r>
              <a:rPr lang="en-US" sz="2400" dirty="0" smtClean="0">
                <a:latin typeface="+mj-lt"/>
              </a:rPr>
              <a:t> from Monday and Tuesday</a:t>
            </a:r>
          </a:p>
          <a:p>
            <a:pPr lvl="1"/>
            <a:r>
              <a:rPr lang="en-US" sz="1600" dirty="0" smtClean="0"/>
              <a:t>78 libraries reported receiving items in error, some had both</a:t>
            </a:r>
          </a:p>
          <a:p>
            <a:pPr lvl="1"/>
            <a:r>
              <a:rPr lang="en-US" sz="1600" dirty="0" smtClean="0"/>
              <a:t>43 </a:t>
            </a:r>
            <a:r>
              <a:rPr lang="en-US" sz="1600" dirty="0" smtClean="0"/>
              <a:t>of those libraries reported that the error was Labeling Problem - i.e. Delivery label is correct, but item should have been sent to another </a:t>
            </a:r>
            <a:r>
              <a:rPr lang="en-US" sz="1600" dirty="0" smtClean="0"/>
              <a:t>library.</a:t>
            </a:r>
          </a:p>
          <a:p>
            <a:pPr lvl="1"/>
            <a:r>
              <a:rPr lang="en-US" sz="1600" dirty="0" smtClean="0"/>
              <a:t>44 </a:t>
            </a:r>
            <a:r>
              <a:rPr lang="en-US" sz="1600" dirty="0" smtClean="0"/>
              <a:t>of those libraries reported that the error was Sorting problem - i.e. Item was labeled to go to another </a:t>
            </a:r>
            <a:r>
              <a:rPr lang="en-US" sz="1600" dirty="0" smtClean="0"/>
              <a:t>library.</a:t>
            </a:r>
          </a:p>
          <a:p>
            <a:pPr lvl="1"/>
            <a:r>
              <a:rPr lang="en-US" sz="1600" dirty="0" smtClean="0"/>
              <a:t>At </a:t>
            </a:r>
            <a:r>
              <a:rPr lang="en-US" sz="1600" dirty="0" smtClean="0"/>
              <a:t>least 87 items in 2 days had to go back into the </a:t>
            </a:r>
            <a:r>
              <a:rPr lang="en-US" sz="1600" dirty="0" smtClean="0"/>
              <a:t>system</a:t>
            </a:r>
          </a:p>
          <a:p>
            <a:pPr lvl="2"/>
            <a:r>
              <a:rPr lang="en-US" sz="1600" dirty="0" smtClean="0"/>
              <a:t>Effects turn </a:t>
            </a:r>
            <a:r>
              <a:rPr lang="en-US" sz="1600" dirty="0" smtClean="0"/>
              <a:t>around </a:t>
            </a:r>
            <a:r>
              <a:rPr lang="en-US" sz="1600" dirty="0" smtClean="0"/>
              <a:t>time</a:t>
            </a:r>
          </a:p>
          <a:p>
            <a:pPr lvl="2"/>
            <a:r>
              <a:rPr lang="en-US" sz="1600" dirty="0" smtClean="0"/>
              <a:t>They appear to be lost </a:t>
            </a:r>
            <a:r>
              <a:rPr lang="en-US" sz="1600" dirty="0" smtClean="0"/>
              <a:t>in transit</a:t>
            </a:r>
          </a:p>
          <a:p>
            <a:pPr lvl="1"/>
            <a:endParaRPr lang="en-US" sz="1400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 smtClean="0"/>
              <a:t>More alike than we think…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Sorting </a:t>
            </a:r>
            <a:endParaRPr lang="en-US" sz="4400" dirty="0" smtClean="0"/>
          </a:p>
          <a:p>
            <a:pPr lvl="1"/>
            <a:r>
              <a:rPr lang="en-US" sz="1700" dirty="0" smtClean="0"/>
              <a:t>Libraries - gets other </a:t>
            </a:r>
            <a:r>
              <a:rPr lang="en-US" sz="1700" dirty="0" err="1" smtClean="0"/>
              <a:t>libs</a:t>
            </a:r>
            <a:endParaRPr lang="en-US" sz="1700" dirty="0" smtClean="0"/>
          </a:p>
          <a:p>
            <a:pPr lvl="1"/>
            <a:r>
              <a:rPr lang="fr-FR" sz="1700" dirty="0" err="1" smtClean="0"/>
              <a:t>ProMed</a:t>
            </a:r>
            <a:r>
              <a:rPr lang="fr-FR" sz="1700" dirty="0" smtClean="0"/>
              <a:t> </a:t>
            </a:r>
            <a:r>
              <a:rPr lang="fr-FR" sz="1700" dirty="0" smtClean="0"/>
              <a:t>- </a:t>
            </a:r>
            <a:r>
              <a:rPr lang="fr-FR" sz="1700" dirty="0" err="1" smtClean="0"/>
              <a:t>gets</a:t>
            </a:r>
            <a:r>
              <a:rPr lang="fr-FR" sz="1700" dirty="0" smtClean="0"/>
              <a:t> OCLC, TLN, no labels, </a:t>
            </a:r>
            <a:r>
              <a:rPr lang="fr-FR" sz="1700" dirty="0" err="1" smtClean="0"/>
              <a:t>odd</a:t>
            </a:r>
            <a:r>
              <a:rPr lang="fr-FR" sz="1700" dirty="0" smtClean="0"/>
              <a:t> </a:t>
            </a:r>
            <a:r>
              <a:rPr lang="fr-FR" sz="1700" dirty="0" err="1" smtClean="0"/>
              <a:t>sizes</a:t>
            </a:r>
            <a:r>
              <a:rPr lang="fr-FR" sz="1700" dirty="0" smtClean="0"/>
              <a:t> </a:t>
            </a:r>
            <a:r>
              <a:rPr lang="fr-FR" sz="1700" dirty="0" err="1" smtClean="0"/>
              <a:t>shapes</a:t>
            </a:r>
            <a:r>
              <a:rPr lang="fr-FR" sz="1700" dirty="0" smtClean="0"/>
              <a:t>, etc</a:t>
            </a:r>
            <a:r>
              <a:rPr lang="fr-FR" sz="1700" dirty="0" smtClean="0"/>
              <a:t>.</a:t>
            </a:r>
            <a:endParaRPr lang="en-US" sz="1700" dirty="0" smtClean="0"/>
          </a:p>
          <a:p>
            <a:r>
              <a:rPr lang="en-US" sz="4400" dirty="0" smtClean="0"/>
              <a:t>Workflow</a:t>
            </a:r>
          </a:p>
          <a:p>
            <a:pPr lvl="1"/>
            <a:r>
              <a:rPr lang="en-US" sz="1700" dirty="0" smtClean="0"/>
              <a:t>Erratic loads, both outgoing and incoming</a:t>
            </a:r>
            <a:endParaRPr lang="en-US" sz="4400" dirty="0" smtClean="0"/>
          </a:p>
          <a:p>
            <a:r>
              <a:rPr lang="en-US" sz="4400" dirty="0" smtClean="0"/>
              <a:t>Missing </a:t>
            </a:r>
            <a:endParaRPr lang="en-US" sz="4400" dirty="0" smtClean="0"/>
          </a:p>
          <a:p>
            <a:pPr lvl="1"/>
            <a:r>
              <a:rPr lang="en-US" sz="1600" dirty="0" smtClean="0"/>
              <a:t>Libraries </a:t>
            </a:r>
            <a:r>
              <a:rPr lang="en-US" sz="1600" dirty="0" smtClean="0"/>
              <a:t>- missing </a:t>
            </a:r>
            <a:r>
              <a:rPr lang="en-US" sz="1600" dirty="0" smtClean="0"/>
              <a:t>books</a:t>
            </a:r>
          </a:p>
          <a:p>
            <a:pPr lvl="1"/>
            <a:r>
              <a:rPr lang="en-US" sz="1600" dirty="0" err="1" smtClean="0"/>
              <a:t>ProMed</a:t>
            </a:r>
            <a:r>
              <a:rPr lang="en-US" sz="1600" dirty="0" smtClean="0"/>
              <a:t> – items missing labels</a:t>
            </a:r>
          </a:p>
          <a:p>
            <a:pPr lvl="1"/>
            <a:endParaRPr lang="en-US" sz="1600" dirty="0" smtClean="0"/>
          </a:p>
          <a:p>
            <a:pPr lvl="1"/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25908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latin typeface="Engravers MT" pitchFamily="18" charset="0"/>
                <a:cs typeface="FrankRuehl" pitchFamily="34" charset="-79"/>
              </a:rPr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72200" y="4495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smtClean="0"/>
              <a:t>Sue Alt</a:t>
            </a:r>
          </a:p>
          <a:p>
            <a:pPr algn="r">
              <a:buNone/>
            </a:pPr>
            <a:r>
              <a:rPr lang="en-US" dirty="0" smtClean="0"/>
              <a:t>MCLS</a:t>
            </a:r>
          </a:p>
          <a:p>
            <a:pPr algn="r">
              <a:buNone/>
            </a:pPr>
            <a:r>
              <a:rPr lang="en-US" dirty="0" smtClean="0"/>
              <a:t>alts@mcls.org</a:t>
            </a:r>
          </a:p>
          <a:p>
            <a:pPr algn="r">
              <a:buNone/>
            </a:pPr>
            <a:r>
              <a:rPr lang="en-US" dirty="0" smtClean="0"/>
              <a:t>800-530-9019 ext 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Changes since we last met…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Formerly known as </a:t>
            </a:r>
            <a:r>
              <a:rPr lang="en-US" dirty="0" err="1" smtClean="0"/>
              <a:t>MeL</a:t>
            </a:r>
            <a:r>
              <a:rPr lang="en-US" dirty="0" smtClean="0"/>
              <a:t> Delivery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dirty="0" smtClean="0"/>
              <a:t>Label maker moved to MCLS server</a:t>
            </a:r>
          </a:p>
          <a:p>
            <a:pPr>
              <a:buNone/>
            </a:pPr>
            <a:endParaRPr lang="en-US" sz="4300" b="1" dirty="0" smtClean="0"/>
          </a:p>
          <a:p>
            <a:r>
              <a:rPr lang="en-US" dirty="0" smtClean="0"/>
              <a:t>The end of the Staples/Tape war</a:t>
            </a:r>
          </a:p>
          <a:p>
            <a:endParaRPr lang="en-US" dirty="0"/>
          </a:p>
        </p:txBody>
      </p:sp>
      <p:pic>
        <p:nvPicPr>
          <p:cNvPr id="4" name="Picture 4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28600"/>
            <a:ext cx="136751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62000"/>
            <a:ext cx="5257800" cy="1143000"/>
          </a:xfrm>
        </p:spPr>
        <p:txBody>
          <a:bodyPr/>
          <a:lstStyle/>
          <a:p>
            <a:r>
              <a:rPr lang="en-US" dirty="0" smtClean="0"/>
              <a:t>The Great Hub Heist</a:t>
            </a:r>
            <a:endParaRPr lang="en-US" dirty="0"/>
          </a:p>
        </p:txBody>
      </p:sp>
      <p:pic>
        <p:nvPicPr>
          <p:cNvPr id="6" name="Content Placeholder 5" descr="DSC039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381000"/>
            <a:ext cx="3860800" cy="2895600"/>
          </a:xfrm>
        </p:spPr>
      </p:pic>
      <p:pic>
        <p:nvPicPr>
          <p:cNvPr id="8" name="Picture 7" descr="DSC039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05200"/>
            <a:ext cx="4064000" cy="3048000"/>
          </a:xfrm>
          <a:prstGeom prst="rect">
            <a:avLst/>
          </a:prstGeom>
        </p:spPr>
      </p:pic>
      <p:pic>
        <p:nvPicPr>
          <p:cNvPr id="9" name="Picture 8" descr="DSC039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006600"/>
            <a:ext cx="34671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-29-11 line haul truck acci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962400"/>
            <a:ext cx="4731026" cy="2667000"/>
          </a:xfrm>
        </p:spPr>
      </p:pic>
      <p:pic>
        <p:nvPicPr>
          <p:cNvPr id="5" name="Picture 4" descr="Jackson fire  3-21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04800"/>
            <a:ext cx="5254553" cy="349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4478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Fire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724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Accident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05000"/>
            <a:ext cx="3886200" cy="3581400"/>
          </a:xfrm>
        </p:spPr>
        <p:txBody>
          <a:bodyPr/>
          <a:lstStyle/>
          <a:p>
            <a:r>
              <a:rPr lang="en-US" dirty="0" smtClean="0"/>
              <a:t>Service</a:t>
            </a:r>
          </a:p>
          <a:p>
            <a:endParaRPr lang="en-US" dirty="0" smtClean="0"/>
          </a:p>
          <a:p>
            <a:r>
              <a:rPr lang="en-US" dirty="0" smtClean="0"/>
              <a:t>Turn Around Time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Volume</a:t>
            </a:r>
            <a:endParaRPr lang="en-US" dirty="0"/>
          </a:p>
        </p:txBody>
      </p:sp>
      <p:pic>
        <p:nvPicPr>
          <p:cNvPr id="4" name="Picture 3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438400" y="838200"/>
          <a:ext cx="6705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2819400" cy="16764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endParaRPr lang="en-US" sz="1800" dirty="0" smtClean="0"/>
          </a:p>
          <a:p>
            <a:r>
              <a:rPr lang="en-US" sz="2400" dirty="0" smtClean="0"/>
              <a:t>Aug. 19 – Sept. 2</a:t>
            </a:r>
          </a:p>
          <a:p>
            <a:r>
              <a:rPr lang="en-US" sz="2400" dirty="0" smtClean="0"/>
              <a:t>324 responses</a:t>
            </a:r>
          </a:p>
          <a:p>
            <a:r>
              <a:rPr lang="en-US" sz="2400" dirty="0" smtClean="0"/>
              <a:t>Pack - 243  </a:t>
            </a:r>
          </a:p>
          <a:p>
            <a:r>
              <a:rPr lang="en-US" sz="2400" dirty="0" smtClean="0"/>
              <a:t>No Pack  - 81</a:t>
            </a:r>
          </a:p>
          <a:p>
            <a:pPr lvl="1"/>
            <a:endParaRPr lang="en-US" sz="22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5" name="Picture 4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52400" y="1143000"/>
          <a:ext cx="7315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Survey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715000" y="2743200"/>
            <a:ext cx="3276600" cy="2819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As a rule, does your driver come on the days you have scheduled for service?</a:t>
            </a:r>
          </a:p>
          <a:p>
            <a:pPr lvl="1"/>
            <a:r>
              <a:rPr lang="en-US" sz="2000" dirty="0" smtClean="0"/>
              <a:t>Yes 259</a:t>
            </a:r>
          </a:p>
          <a:p>
            <a:pPr lvl="1"/>
            <a:r>
              <a:rPr lang="en-US" sz="2000" dirty="0" smtClean="0"/>
              <a:t>No   9</a:t>
            </a:r>
          </a:p>
          <a:p>
            <a:endParaRPr lang="en-US" sz="2400" dirty="0"/>
          </a:p>
        </p:txBody>
      </p:sp>
      <p:pic>
        <p:nvPicPr>
          <p:cNvPr id="12" name="Picture 11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209800" y="838200"/>
          <a:ext cx="8305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Survey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3200400"/>
            <a:ext cx="3124200" cy="1905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 Have you submitted a RIDES Assistance Form in the last month?</a:t>
            </a:r>
          </a:p>
          <a:p>
            <a:pPr lvl="1"/>
            <a:r>
              <a:rPr lang="en-US" sz="2200" dirty="0" smtClean="0"/>
              <a:t>Yes  56</a:t>
            </a:r>
          </a:p>
          <a:p>
            <a:pPr lvl="1"/>
            <a:r>
              <a:rPr lang="en-US" sz="2200" dirty="0" smtClean="0"/>
              <a:t>No  268</a:t>
            </a:r>
          </a:p>
          <a:p>
            <a:endParaRPr lang="en-US" dirty="0"/>
          </a:p>
        </p:txBody>
      </p:sp>
      <p:pic>
        <p:nvPicPr>
          <p:cNvPr id="8" name="Picture 7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81000" y="1066800"/>
          <a:ext cx="6248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133600"/>
            <a:ext cx="2971800" cy="2133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As a rule, does your RIDES driver pick up everything that you have prepared to send?</a:t>
            </a:r>
          </a:p>
          <a:p>
            <a:pPr lvl="1"/>
            <a:r>
              <a:rPr lang="en-US" sz="2000" dirty="0" smtClean="0"/>
              <a:t>Yes 264</a:t>
            </a:r>
          </a:p>
          <a:p>
            <a:pPr lvl="1"/>
            <a:r>
              <a:rPr lang="en-US" sz="2000" dirty="0" smtClean="0"/>
              <a:t>No 4</a:t>
            </a:r>
            <a:endParaRPr lang="en-US" sz="2000" dirty="0"/>
          </a:p>
        </p:txBody>
      </p:sp>
      <p:pic>
        <p:nvPicPr>
          <p:cNvPr id="16" name="Picture 15" descr="G:\Services And Projects\RIDES\Promotional\Logo\rides_logo_for_portal_200x112px_9-28-1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230766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801</Words>
  <Application>Microsoft Office PowerPoint</Application>
  <PresentationFormat>On-screen Show (4:3)</PresentationFormat>
  <Paragraphs>221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From Here to There:                         Adventures in RIDES</vt:lpstr>
      <vt:lpstr>Changes since we last met…</vt:lpstr>
      <vt:lpstr>The Great Hub Heist</vt:lpstr>
      <vt:lpstr>Slide 4</vt:lpstr>
      <vt:lpstr>Survey Series</vt:lpstr>
      <vt:lpstr>Service Survey</vt:lpstr>
      <vt:lpstr>Service Survey</vt:lpstr>
      <vt:lpstr>Service Survey</vt:lpstr>
      <vt:lpstr>Service Survey</vt:lpstr>
      <vt:lpstr>Service Survey</vt:lpstr>
      <vt:lpstr>Turn Around Study</vt:lpstr>
      <vt:lpstr>Turn Around Study</vt:lpstr>
      <vt:lpstr>Turn Around Study</vt:lpstr>
      <vt:lpstr>Turn Around Study</vt:lpstr>
      <vt:lpstr>Turn Around Study</vt:lpstr>
      <vt:lpstr>Volume Study</vt:lpstr>
      <vt:lpstr>More alike than we think…</vt:lpstr>
      <vt:lpstr>Slide 18</vt:lpstr>
    </vt:vector>
  </TitlesOfParts>
  <Company>Midwest Collaborative for Library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susan</cp:lastModifiedBy>
  <cp:revision>125</cp:revision>
  <dcterms:created xsi:type="dcterms:W3CDTF">2011-10-29T19:00:24Z</dcterms:created>
  <dcterms:modified xsi:type="dcterms:W3CDTF">2011-11-07T20:01:16Z</dcterms:modified>
</cp:coreProperties>
</file>